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5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80" r:id="rId25"/>
    <p:sldId id="279" r:id="rId26"/>
    <p:sldId id="281" r:id="rId27"/>
    <p:sldId id="283" r:id="rId28"/>
    <p:sldId id="282" r:id="rId29"/>
    <p:sldId id="284" r:id="rId30"/>
    <p:sldId id="285" r:id="rId31"/>
    <p:sldId id="286" r:id="rId32"/>
    <p:sldId id="290" r:id="rId33"/>
    <p:sldId id="292" r:id="rId34"/>
    <p:sldId id="293" r:id="rId35"/>
    <p:sldId id="294" r:id="rId36"/>
    <p:sldId id="296" r:id="rId37"/>
    <p:sldId id="295" r:id="rId38"/>
    <p:sldId id="297" r:id="rId39"/>
    <p:sldId id="298" r:id="rId40"/>
    <p:sldId id="299" r:id="rId41"/>
    <p:sldId id="291" r:id="rId42"/>
    <p:sldId id="288" r:id="rId43"/>
    <p:sldId id="310" r:id="rId44"/>
    <p:sldId id="300" r:id="rId45"/>
    <p:sldId id="289" r:id="rId46"/>
    <p:sldId id="301" r:id="rId47"/>
    <p:sldId id="302" r:id="rId48"/>
    <p:sldId id="303" r:id="rId49"/>
    <p:sldId id="304" r:id="rId50"/>
    <p:sldId id="305" r:id="rId51"/>
    <p:sldId id="308" r:id="rId52"/>
    <p:sldId id="309" r:id="rId53"/>
    <p:sldId id="307" r:id="rId54"/>
    <p:sldId id="287" r:id="rId55"/>
  </p:sldIdLst>
  <p:sldSz cx="12192000" cy="6858000"/>
  <p:notesSz cx="6858000" cy="9144000"/>
  <p:defaultTextStyle>
    <a:defPPr>
      <a:defRPr lang="es-A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58588" autoAdjust="0"/>
  </p:normalViewPr>
  <p:slideViewPr>
    <p:cSldViewPr snapToGrid="0">
      <p:cViewPr varScale="1">
        <p:scale>
          <a:sx n="66" d="100"/>
          <a:sy n="66" d="100"/>
        </p:scale>
        <p:origin x="153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FFF0E1-AB64-4BAB-8A8D-C59944D2AC41}" type="datetimeFigureOut">
              <a:rPr lang="es-AR" smtClean="0"/>
              <a:t>6/10/2021</a:t>
            </a:fld>
            <a:endParaRPr lang="es-AR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AR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0A6085-7444-49D1-B42A-F3C889DA70C1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973786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s-ES" b="0" i="0" dirty="0">
                <a:solidFill>
                  <a:srgbClr val="4A4A4A"/>
                </a:solidFill>
                <a:effectLst/>
                <a:latin typeface="Raleway" panose="020B0604020202020204" pitchFamily="2" charset="0"/>
              </a:rPr>
              <a:t>Por ejemplo, estos son algunos de los metadatos de un vídeo que podríamos conocer gracias a esta herramienta: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ES" b="0" i="0" dirty="0">
                <a:solidFill>
                  <a:srgbClr val="4A4A4A"/>
                </a:solidFill>
                <a:effectLst/>
                <a:latin typeface="Raleway" panose="020B0604020202020204" pitchFamily="2" charset="0"/>
              </a:rPr>
              <a:t>La hora y la fecha en la que se ha grabado.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ES" b="0" i="0" dirty="0">
                <a:solidFill>
                  <a:srgbClr val="4A4A4A"/>
                </a:solidFill>
                <a:effectLst/>
                <a:latin typeface="Raleway" panose="020B0604020202020204" pitchFamily="2" charset="0"/>
              </a:rPr>
              <a:t>La marca y el modelo del dispositivo que se ha usado.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ES" b="0" i="0" dirty="0">
                <a:solidFill>
                  <a:srgbClr val="4A4A4A"/>
                </a:solidFill>
                <a:effectLst/>
                <a:latin typeface="Raleway" panose="020B0604020202020204" pitchFamily="2" charset="0"/>
              </a:rPr>
              <a:t>Los parámetros de exposición.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ES" b="0" i="0" dirty="0">
                <a:solidFill>
                  <a:srgbClr val="4A4A4A"/>
                </a:solidFill>
                <a:effectLst/>
                <a:latin typeface="Raleway" panose="020B0604020202020204" pitchFamily="2" charset="0"/>
              </a:rPr>
              <a:t>La </a:t>
            </a:r>
            <a:r>
              <a:rPr lang="es-ES" b="0" i="0" dirty="0" err="1">
                <a:solidFill>
                  <a:srgbClr val="4A4A4A"/>
                </a:solidFill>
                <a:effectLst/>
                <a:latin typeface="Raleway" panose="020B0604020202020204" pitchFamily="2" charset="0"/>
              </a:rPr>
              <a:t>geoposición</a:t>
            </a:r>
            <a:r>
              <a:rPr lang="es-ES" b="0" i="0" dirty="0">
                <a:solidFill>
                  <a:srgbClr val="4A4A4A"/>
                </a:solidFill>
                <a:effectLst/>
                <a:latin typeface="Raleway" panose="020B0604020202020204" pitchFamily="2" charset="0"/>
              </a:rPr>
              <a:t> (en el caso de que se haya grabado con el GPS activo).</a:t>
            </a:r>
          </a:p>
          <a:p>
            <a:pPr algn="l"/>
            <a:r>
              <a:rPr lang="es-ES" b="0" i="0" dirty="0" err="1">
                <a:solidFill>
                  <a:srgbClr val="4A4A4A"/>
                </a:solidFill>
                <a:effectLst/>
                <a:latin typeface="Raleway" panose="020B0604020202020204" pitchFamily="2" charset="0"/>
              </a:rPr>
              <a:t>ExifTool</a:t>
            </a:r>
            <a:r>
              <a:rPr lang="es-ES" b="0" i="0" dirty="0">
                <a:solidFill>
                  <a:srgbClr val="4A4A4A"/>
                </a:solidFill>
                <a:effectLst/>
                <a:latin typeface="Raleway" panose="020B0604020202020204" pitchFamily="2" charset="0"/>
              </a:rPr>
              <a:t> es una herramienta bastante</a:t>
            </a:r>
            <a:r>
              <a:rPr lang="es-ES" b="1" i="0" dirty="0">
                <a:solidFill>
                  <a:srgbClr val="4A4A4A"/>
                </a:solidFill>
                <a:effectLst/>
                <a:latin typeface="Raleway" panose="020B0604020202020204" pitchFamily="2" charset="0"/>
              </a:rPr>
              <a:t> conocida por investigadores, periodistas, o incluso fotógrafos</a:t>
            </a:r>
            <a:r>
              <a:rPr lang="es-ES" b="0" i="0" dirty="0">
                <a:solidFill>
                  <a:srgbClr val="4A4A4A"/>
                </a:solidFill>
                <a:effectLst/>
                <a:latin typeface="Raleway" panose="020B0604020202020204" pitchFamily="2" charset="0"/>
              </a:rPr>
              <a:t> (estos últimos la usan entre otras cosas para editar los metadatos y clasificar mejor sus fotografías).</a:t>
            </a:r>
          </a:p>
          <a:p>
            <a:endParaRPr lang="es-AR" dirty="0"/>
          </a:p>
          <a:p>
            <a:pPr algn="l"/>
            <a:r>
              <a:rPr lang="es-ES" b="0" i="0" dirty="0">
                <a:solidFill>
                  <a:srgbClr val="4A4A4A"/>
                </a:solidFill>
                <a:effectLst/>
                <a:latin typeface="Raleway" pitchFamily="2" charset="0"/>
              </a:rPr>
              <a:t>Por si no lo tienes muy claro, los metadatos o datos EXIF (</a:t>
            </a:r>
            <a:r>
              <a:rPr lang="es-ES" b="0" i="1" dirty="0" err="1">
                <a:solidFill>
                  <a:srgbClr val="4A4A4A"/>
                </a:solidFill>
                <a:effectLst/>
                <a:latin typeface="Raleway" pitchFamily="2" charset="0"/>
              </a:rPr>
              <a:t>Exchangeable</a:t>
            </a:r>
            <a:r>
              <a:rPr lang="es-ES" b="0" i="1" dirty="0">
                <a:solidFill>
                  <a:srgbClr val="4A4A4A"/>
                </a:solidFill>
                <a:effectLst/>
                <a:latin typeface="Raleway" pitchFamily="2" charset="0"/>
              </a:rPr>
              <a:t> </a:t>
            </a:r>
            <a:r>
              <a:rPr lang="es-ES" b="0" i="1" dirty="0" err="1">
                <a:solidFill>
                  <a:srgbClr val="4A4A4A"/>
                </a:solidFill>
                <a:effectLst/>
                <a:latin typeface="Raleway" pitchFamily="2" charset="0"/>
              </a:rPr>
              <a:t>Image</a:t>
            </a:r>
            <a:r>
              <a:rPr lang="es-ES" b="0" i="1" dirty="0">
                <a:solidFill>
                  <a:srgbClr val="4A4A4A"/>
                </a:solidFill>
                <a:effectLst/>
                <a:latin typeface="Raleway" pitchFamily="2" charset="0"/>
              </a:rPr>
              <a:t> File</a:t>
            </a:r>
            <a:r>
              <a:rPr lang="es-ES" b="0" i="0" dirty="0">
                <a:solidFill>
                  <a:srgbClr val="4A4A4A"/>
                </a:solidFill>
                <a:effectLst/>
                <a:latin typeface="Raleway" pitchFamily="2" charset="0"/>
              </a:rPr>
              <a:t>) son datos que nos dan información muy detallada sobre fotografías, vídeos y audios digitales.</a:t>
            </a:r>
          </a:p>
          <a:p>
            <a:pPr algn="l"/>
            <a:r>
              <a:rPr lang="es-ES" b="0" i="0" dirty="0">
                <a:solidFill>
                  <a:srgbClr val="4A4A4A"/>
                </a:solidFill>
                <a:effectLst/>
                <a:latin typeface="Raleway" pitchFamily="2" charset="0"/>
              </a:rPr>
              <a:t>Por lo tanto, sí, equivalen a vigilancia y debemos saber cómo acceder a ellos para: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ES" b="1" i="0" dirty="0">
                <a:solidFill>
                  <a:srgbClr val="4A4A4A"/>
                </a:solidFill>
                <a:effectLst/>
                <a:latin typeface="Raleway" pitchFamily="2" charset="0"/>
              </a:rPr>
              <a:t>Recabar información valiosa para una investigación: </a:t>
            </a:r>
            <a:r>
              <a:rPr lang="es-ES" b="0" i="0" dirty="0">
                <a:solidFill>
                  <a:srgbClr val="4A4A4A"/>
                </a:solidFill>
                <a:effectLst/>
                <a:latin typeface="Raleway" pitchFamily="2" charset="0"/>
              </a:rPr>
              <a:t>pueden ayudarte a situar un evento o una persona en el tiempo y el espacio, conocer la cámara o el teléfono con el que se ha tomado una imagen, y en definitiva, hacerte con datos que puedan arrojar luz al caso en el que estés trabajando.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ES" b="1" i="0" dirty="0">
                <a:solidFill>
                  <a:srgbClr val="4A4A4A"/>
                </a:solidFill>
                <a:effectLst/>
                <a:latin typeface="Raleway" pitchFamily="2" charset="0"/>
              </a:rPr>
              <a:t>Borrar tus propios datos:</a:t>
            </a:r>
            <a:r>
              <a:rPr lang="es-ES" b="0" i="0" dirty="0">
                <a:solidFill>
                  <a:srgbClr val="4A4A4A"/>
                </a:solidFill>
                <a:effectLst/>
                <a:latin typeface="Raleway" pitchFamily="2" charset="0"/>
              </a:rPr>
              <a:t> como investigador debes mantener tu información personal lo más oculta posible y evitar dejar huellas que puedan comprometerte.</a:t>
            </a:r>
          </a:p>
          <a:p>
            <a:endParaRPr lang="es-AR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0A6085-7444-49D1-B42A-F3C889DA70C1}" type="slidenum">
              <a:rPr lang="es-AR" smtClean="0"/>
              <a:t>3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434330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="0" i="0" dirty="0">
                <a:solidFill>
                  <a:srgbClr val="4A4A4A"/>
                </a:solidFill>
                <a:effectLst/>
                <a:latin typeface="Raleway" pitchFamily="2" charset="0"/>
              </a:rPr>
              <a:t>Realmente, </a:t>
            </a:r>
            <a:r>
              <a:rPr lang="es-ES" b="0" i="1" dirty="0" err="1">
                <a:solidFill>
                  <a:srgbClr val="4A4A4A"/>
                </a:solidFill>
                <a:effectLst/>
                <a:latin typeface="Raleway" pitchFamily="2" charset="0"/>
              </a:rPr>
              <a:t>dork</a:t>
            </a:r>
            <a:r>
              <a:rPr lang="es-ES" b="0" i="0" dirty="0">
                <a:solidFill>
                  <a:srgbClr val="4A4A4A"/>
                </a:solidFill>
                <a:effectLst/>
                <a:latin typeface="Raleway" pitchFamily="2" charset="0"/>
              </a:rPr>
              <a:t> significa algo así como “descuidado” en inglés.  Y, bien pensado, tiene todo el sentido del mundo que estos operadores de Google se llamen así, </a:t>
            </a:r>
            <a:r>
              <a:rPr lang="es-ES" b="0" i="0" dirty="0">
                <a:solidFill>
                  <a:srgbClr val="000000"/>
                </a:solidFill>
                <a:effectLst/>
                <a:latin typeface="Raleway" pitchFamily="2" charset="0"/>
              </a:rPr>
              <a:t>ya que con ellos puedes obtener información que se ha subido a la red sin pensar demasiado en la seguridad. </a:t>
            </a:r>
            <a:endParaRPr lang="es-AR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0A6085-7444-49D1-B42A-F3C889DA70C1}" type="slidenum">
              <a:rPr lang="es-AR" smtClean="0"/>
              <a:t>6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9709770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0A6085-7444-49D1-B42A-F3C889DA70C1}" type="slidenum">
              <a:rPr lang="es-AR" smtClean="0"/>
              <a:t>18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7870387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E76DEA0-53DF-4CB4-B1D8-188EFC17CD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B2BB387-4135-4DC1-B91D-8D40C4F1B3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00F0710-E578-47CE-A0B9-51E0771BCF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1956F7-6804-4584-B58C-D483E2F095BA}" type="datetimeFigureOut">
              <a:rPr lang="es-AR" smtClean="0"/>
              <a:t>6/10/2021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D2D014A-8BF2-4167-9823-08819DFD2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60AC5F7-2F96-41C4-AEC5-B08C710C15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5F2A8-DDBA-4025-8C0F-845D9591EB70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1123576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2C8F54-93A4-478B-8607-DB9CFADC5D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69A159B0-DEE4-4AA4-815D-6AE8FA97A3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7D34AA5-C138-43AA-9B5A-F7C4059AE9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1956F7-6804-4584-B58C-D483E2F095BA}" type="datetimeFigureOut">
              <a:rPr lang="es-AR" smtClean="0"/>
              <a:t>6/10/2021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164226C-DCF1-4365-BAD5-36FC5C0258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71894C7-6ABB-4896-B842-1D3C3B6B5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5F2A8-DDBA-4025-8C0F-845D9591EB70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0730884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B2B79221-B5A2-44AA-B094-6564CE5D5DB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68850B88-BEF6-494E-9000-9383EC61B8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41D642C-595D-4ACE-BC44-60F0172978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1956F7-6804-4584-B58C-D483E2F095BA}" type="datetimeFigureOut">
              <a:rPr lang="es-AR" smtClean="0"/>
              <a:t>6/10/2021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8839351-4312-4FB2-92F9-38B12A8324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2D997DA-89FD-44B7-8832-0C6043AABD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5F2A8-DDBA-4025-8C0F-845D9591EB70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0853979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D250B4-0CE7-4FC9-8782-2A5517AD5F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7252855-31A3-472E-A802-1459AE5211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A456292-4002-4FA6-8810-EF66E73BC4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1956F7-6804-4584-B58C-D483E2F095BA}" type="datetimeFigureOut">
              <a:rPr lang="es-AR" smtClean="0"/>
              <a:t>6/10/2021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3127E52-11D1-4003-A75C-FB6A314616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9D64FF1-CD35-4271-946A-F88776B782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5F2A8-DDBA-4025-8C0F-845D9591EB70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6254999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11DF97-EDC6-42C1-920F-0F0E1B3828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13E507E-B979-4286-A35A-E298D9AC67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891084F-3970-4443-96D9-E6E77DE728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1956F7-6804-4584-B58C-D483E2F095BA}" type="datetimeFigureOut">
              <a:rPr lang="es-AR" smtClean="0"/>
              <a:t>6/10/2021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6E69A5C-3C5D-4963-B1F7-E461174092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3163155-DECA-44AC-AB89-8B276C027C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5F2A8-DDBA-4025-8C0F-845D9591EB70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1891630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8EA91D-F249-418F-81B8-5F0848906F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677D7D7-B6B0-43B7-A116-67873D7F75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090DEE7-9E73-4382-BA0C-51D29852D9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CEBB6DF-6572-4963-BB43-32630891C1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1956F7-6804-4584-B58C-D483E2F095BA}" type="datetimeFigureOut">
              <a:rPr lang="es-AR" smtClean="0"/>
              <a:t>6/10/2021</a:t>
            </a:fld>
            <a:endParaRPr lang="es-AR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9AEB9DC-C62C-4E31-9EC3-231AABF8BA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CF7BBD6-C5EE-4146-9C8C-137CF03D3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5F2A8-DDBA-4025-8C0F-845D9591EB70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4896807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C5B8B2-9BBA-42B5-873E-FB0DDDAA27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CC2819E-A5E8-4726-A003-D39ECD3572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6FE6012B-4A28-483C-970E-1C12D894E2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31C81147-B96F-4D95-953B-0D97CCF4C1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149BCEA6-1A7D-4D76-8D6A-06D8E4448C9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4E10A7C4-3DE8-414B-9DB4-A09FFE4CDF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1956F7-6804-4584-B58C-D483E2F095BA}" type="datetimeFigureOut">
              <a:rPr lang="es-AR" smtClean="0"/>
              <a:t>6/10/2021</a:t>
            </a:fld>
            <a:endParaRPr lang="es-AR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BC9BEFDF-32BC-4493-AF89-447C40F786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572E4540-8358-4E80-A71A-0456C0AEC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5F2A8-DDBA-4025-8C0F-845D9591EB70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8744728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2C5436-8806-4E02-B373-BB6C05CF62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13CE3F20-BE8C-4F4F-9CE0-28E89CE787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1956F7-6804-4584-B58C-D483E2F095BA}" type="datetimeFigureOut">
              <a:rPr lang="es-AR" smtClean="0"/>
              <a:t>6/10/2021</a:t>
            </a:fld>
            <a:endParaRPr lang="es-AR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D647F65F-59B5-407C-AB8A-5891ECD0A2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CAC0085D-BE74-4203-A71D-A8C3EB20D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5F2A8-DDBA-4025-8C0F-845D9591EB70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7249052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4006420B-3E25-46D4-9010-8E9CE6051D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1956F7-6804-4584-B58C-D483E2F095BA}" type="datetimeFigureOut">
              <a:rPr lang="es-AR" smtClean="0"/>
              <a:t>6/10/2021</a:t>
            </a:fld>
            <a:endParaRPr lang="es-AR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82758C06-426B-4CF3-8C46-1F6B45F8BD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E6F23AA-2A62-4E58-B314-DD8F62B97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5F2A8-DDBA-4025-8C0F-845D9591EB70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534258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F7AB23-6012-4DE3-8D8C-FCB9939E0B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F213E17-0AD0-4D61-9EBE-C6B03749A3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AEB0842-2FEC-4463-B08F-5DB3CB4741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768E37B8-9A26-4C94-B69E-7C17D81D7C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1956F7-6804-4584-B58C-D483E2F095BA}" type="datetimeFigureOut">
              <a:rPr lang="es-AR" smtClean="0"/>
              <a:t>6/10/2021</a:t>
            </a:fld>
            <a:endParaRPr lang="es-AR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0271F4E-4AB0-4438-810A-6A43AD23DF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18DF7E7-8B5D-486B-8A68-9070D3589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5F2A8-DDBA-4025-8C0F-845D9591EB70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4734105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F3BCB2-3293-4519-AFC6-95C0308F3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192D8519-C43E-4F28-8353-5EE633C6514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AR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D899219-F22F-4119-9C85-3F7A812F03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D2896F8-C271-48B8-917E-18588E7658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1956F7-6804-4584-B58C-D483E2F095BA}" type="datetimeFigureOut">
              <a:rPr lang="es-AR" smtClean="0"/>
              <a:t>6/10/2021</a:t>
            </a:fld>
            <a:endParaRPr lang="es-AR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C5A4A20-70F9-4430-B65A-B98CDE92F9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33682E8C-8E68-42C3-9C6D-85BA5C6D3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5F2A8-DDBA-4025-8C0F-845D9591EB70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7038992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84940484-BE90-4E42-9E25-988F67E906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DE79785-BB06-4866-B556-45C1C8F6D9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DF4CDE6-CED0-432F-A5FA-6DB6E56527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1956F7-6804-4584-B58C-D483E2F095BA}" type="datetimeFigureOut">
              <a:rPr lang="es-AR" smtClean="0"/>
              <a:t>6/10/2021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C0CCB8F-5A00-4279-855B-B7E98B1D88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21354B6-1693-4434-85DA-68C99C37E5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85F2A8-DDBA-4025-8C0F-845D9591EB70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1783910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D3CCC5-71AB-44AC-A8B1-0712ACDFD5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64614" y="1783959"/>
            <a:ext cx="4087306" cy="2889114"/>
          </a:xfrm>
        </p:spPr>
        <p:txBody>
          <a:bodyPr anchor="b">
            <a:normAutofit/>
          </a:bodyPr>
          <a:lstStyle/>
          <a:p>
            <a:pPr algn="l"/>
            <a:r>
              <a:rPr lang="en-US" sz="5400"/>
              <a:t>OSINT</a:t>
            </a:r>
            <a:endParaRPr lang="es-AR" sz="540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8E42565-FF17-4639-897F-92D9CC59B6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64612" y="4750893"/>
            <a:ext cx="4087305" cy="1147863"/>
          </a:xfrm>
        </p:spPr>
        <p:txBody>
          <a:bodyPr anchor="t">
            <a:normAutofit/>
          </a:bodyPr>
          <a:lstStyle/>
          <a:p>
            <a:pPr algn="l"/>
            <a:endParaRPr lang="es-AR" sz="2000"/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026" name="Picture 2" descr="La huella digital: el rastro de todos los que navegamos en internet">
            <a:extLst>
              <a:ext uri="{FF2B5EF4-FFF2-40B4-BE49-F238E27FC236}">
                <a16:creationId xmlns:a16="http://schemas.microsoft.com/office/drawing/2014/main" id="{813BEE7D-E56C-4775-9DFD-E2E8CBE02C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3" r="43932"/>
          <a:stretch/>
        </p:blipFill>
        <p:spPr bwMode="auto"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50497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Magnifying glass on clear background">
            <a:extLst>
              <a:ext uri="{FF2B5EF4-FFF2-40B4-BE49-F238E27FC236}">
                <a16:creationId xmlns:a16="http://schemas.microsoft.com/office/drawing/2014/main" id="{2F09C850-A01A-4FDF-AC37-23CE486940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025" r="2745" b="-1"/>
          <a:stretch/>
        </p:blipFill>
        <p:spPr>
          <a:xfrm>
            <a:off x="5182104" y="10"/>
            <a:ext cx="7009896" cy="6857990"/>
          </a:xfrm>
          <a:custGeom>
            <a:avLst/>
            <a:gdLst/>
            <a:ahLst/>
            <a:cxnLst/>
            <a:rect l="l" t="t" r="r" b="b"/>
            <a:pathLst>
              <a:path w="7009896" h="6858000">
                <a:moveTo>
                  <a:pt x="0" y="0"/>
                </a:moveTo>
                <a:lnTo>
                  <a:pt x="7009896" y="0"/>
                </a:lnTo>
                <a:lnTo>
                  <a:pt x="7009896" y="6858000"/>
                </a:lnTo>
                <a:lnTo>
                  <a:pt x="21616" y="6858000"/>
                </a:lnTo>
                <a:lnTo>
                  <a:pt x="129867" y="6647018"/>
                </a:lnTo>
                <a:cubicBezTo>
                  <a:pt x="1043295" y="4758249"/>
                  <a:pt x="1332296" y="2559611"/>
                  <a:pt x="814641" y="380651"/>
                </a:cubicBezTo>
                <a:lnTo>
                  <a:pt x="714685" y="1"/>
                </a:lnTo>
                <a:lnTo>
                  <a:pt x="0" y="1"/>
                </a:lnTo>
                <a:close/>
              </a:path>
            </a:pathLst>
          </a:custGeom>
        </p:spPr>
      </p:pic>
      <p:sp>
        <p:nvSpPr>
          <p:cNvPr id="9" name="Freeform: Shape 8">
            <a:extLst>
              <a:ext uri="{FF2B5EF4-FFF2-40B4-BE49-F238E27FC236}">
                <a16:creationId xmlns:a16="http://schemas.microsoft.com/office/drawing/2014/main" id="{5FDF4720-5445-47BE-89FE-E40D1AE6F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6480073" cy="6858002"/>
          </a:xfrm>
          <a:custGeom>
            <a:avLst/>
            <a:gdLst>
              <a:gd name="connsiteX0" fmla="*/ 6130244 w 6480073"/>
              <a:gd name="connsiteY0" fmla="*/ 0 h 6858002"/>
              <a:gd name="connsiteX1" fmla="*/ 6212951 w 6480073"/>
              <a:gd name="connsiteY1" fmla="*/ 314584 h 6858002"/>
              <a:gd name="connsiteX2" fmla="*/ 5540779 w 6480073"/>
              <a:gd name="connsiteY2" fmla="*/ 6756649 h 6858002"/>
              <a:gd name="connsiteX3" fmla="*/ 5489971 w 6480073"/>
              <a:gd name="connsiteY3" fmla="*/ 6858002 h 6858002"/>
              <a:gd name="connsiteX4" fmla="*/ 0 w 6480073"/>
              <a:gd name="connsiteY4" fmla="*/ 6858002 h 6858002"/>
              <a:gd name="connsiteX5" fmla="*/ 0 w 6480073"/>
              <a:gd name="connsiteY5" fmla="*/ 0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480073" h="6858002">
                <a:moveTo>
                  <a:pt x="6130244" y="0"/>
                </a:moveTo>
                <a:lnTo>
                  <a:pt x="6212951" y="314584"/>
                </a:lnTo>
                <a:cubicBezTo>
                  <a:pt x="6745828" y="2551616"/>
                  <a:pt x="6460994" y="4808873"/>
                  <a:pt x="5540779" y="6756649"/>
                </a:cubicBezTo>
                <a:lnTo>
                  <a:pt x="5489971" y="6858002"/>
                </a:lnTo>
                <a:lnTo>
                  <a:pt x="0" y="6858002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AC8710B4-A815-4082-9E4F-F13A000709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249216" cy="6858001"/>
          </a:xfrm>
          <a:custGeom>
            <a:avLst/>
            <a:gdLst>
              <a:gd name="connsiteX0" fmla="*/ 0 w 6249216"/>
              <a:gd name="connsiteY0" fmla="*/ 0 h 6858001"/>
              <a:gd name="connsiteX1" fmla="*/ 5893742 w 6249216"/>
              <a:gd name="connsiteY1" fmla="*/ 1 h 6858001"/>
              <a:gd name="connsiteX2" fmla="*/ 5993697 w 6249216"/>
              <a:gd name="connsiteY2" fmla="*/ 380651 h 6858001"/>
              <a:gd name="connsiteX3" fmla="*/ 5308924 w 6249216"/>
              <a:gd name="connsiteY3" fmla="*/ 6647018 h 6858001"/>
              <a:gd name="connsiteX4" fmla="*/ 5200672 w 6249216"/>
              <a:gd name="connsiteY4" fmla="*/ 6858001 h 6858001"/>
              <a:gd name="connsiteX5" fmla="*/ 1 w 6249216"/>
              <a:gd name="connsiteY5" fmla="*/ 685800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49216" h="6858001">
                <a:moveTo>
                  <a:pt x="0" y="0"/>
                </a:moveTo>
                <a:lnTo>
                  <a:pt x="5893742" y="1"/>
                </a:lnTo>
                <a:lnTo>
                  <a:pt x="5993697" y="380651"/>
                </a:lnTo>
                <a:cubicBezTo>
                  <a:pt x="6511353" y="2559611"/>
                  <a:pt x="6222352" y="4758249"/>
                  <a:pt x="5308924" y="6647018"/>
                </a:cubicBezTo>
                <a:lnTo>
                  <a:pt x="5200672" y="6858001"/>
                </a:lnTo>
                <a:lnTo>
                  <a:pt x="1" y="685800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555485A-0E80-408D-BD85-54643154B5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3" y="1396289"/>
            <a:ext cx="4782458" cy="1325563"/>
          </a:xfrm>
        </p:spPr>
        <p:txBody>
          <a:bodyPr>
            <a:normAutofit/>
          </a:bodyPr>
          <a:lstStyle/>
          <a:p>
            <a:r>
              <a:rPr lang="en-US" dirty="0" err="1"/>
              <a:t>Munhunt</a:t>
            </a:r>
            <a:r>
              <a:rPr lang="en-US" dirty="0"/>
              <a:t> #3</a:t>
            </a:r>
            <a:endParaRPr lang="es-AR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0ACA237-038F-4240-8CC9-9B8A276641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2871982"/>
            <a:ext cx="4782458" cy="3181684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3200" b="0" i="0" dirty="0">
                <a:effectLst/>
                <a:latin typeface="Lato" panose="020F0502020204030203" pitchFamily="34" charset="0"/>
              </a:rPr>
              <a:t>Ah, now you know his name, good. Can you tell me his favorite food?</a:t>
            </a:r>
            <a:endParaRPr lang="es-AR" sz="3200" dirty="0"/>
          </a:p>
        </p:txBody>
      </p:sp>
    </p:spTree>
    <p:extLst>
      <p:ext uri="{BB962C8B-B14F-4D97-AF65-F5344CB8AC3E}">
        <p14:creationId xmlns:p14="http://schemas.microsoft.com/office/powerpoint/2010/main" val="31380578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A314E12A-9EB0-4DF7-8EBD-82E7AE1D4D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157" y="2776537"/>
            <a:ext cx="3543300" cy="1304925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58DE158D-AD2D-4967-BC9D-B2236D8843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4264" y="0"/>
            <a:ext cx="57212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076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B9157D30-2259-4354-BEE2-33076E82A5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4870" b="1449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2241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Magnifying glass on clear background">
            <a:extLst>
              <a:ext uri="{FF2B5EF4-FFF2-40B4-BE49-F238E27FC236}">
                <a16:creationId xmlns:a16="http://schemas.microsoft.com/office/drawing/2014/main" id="{2F09C850-A01A-4FDF-AC37-23CE486940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025" r="2745" b="-1"/>
          <a:stretch/>
        </p:blipFill>
        <p:spPr>
          <a:xfrm>
            <a:off x="5182104" y="10"/>
            <a:ext cx="7009896" cy="6857990"/>
          </a:xfrm>
          <a:custGeom>
            <a:avLst/>
            <a:gdLst/>
            <a:ahLst/>
            <a:cxnLst/>
            <a:rect l="l" t="t" r="r" b="b"/>
            <a:pathLst>
              <a:path w="7009896" h="6858000">
                <a:moveTo>
                  <a:pt x="0" y="0"/>
                </a:moveTo>
                <a:lnTo>
                  <a:pt x="7009896" y="0"/>
                </a:lnTo>
                <a:lnTo>
                  <a:pt x="7009896" y="6858000"/>
                </a:lnTo>
                <a:lnTo>
                  <a:pt x="21616" y="6858000"/>
                </a:lnTo>
                <a:lnTo>
                  <a:pt x="129867" y="6647018"/>
                </a:lnTo>
                <a:cubicBezTo>
                  <a:pt x="1043295" y="4758249"/>
                  <a:pt x="1332296" y="2559611"/>
                  <a:pt x="814641" y="380651"/>
                </a:cubicBezTo>
                <a:lnTo>
                  <a:pt x="714685" y="1"/>
                </a:lnTo>
                <a:lnTo>
                  <a:pt x="0" y="1"/>
                </a:lnTo>
                <a:close/>
              </a:path>
            </a:pathLst>
          </a:custGeom>
        </p:spPr>
      </p:pic>
      <p:sp>
        <p:nvSpPr>
          <p:cNvPr id="9" name="Freeform: Shape 8">
            <a:extLst>
              <a:ext uri="{FF2B5EF4-FFF2-40B4-BE49-F238E27FC236}">
                <a16:creationId xmlns:a16="http://schemas.microsoft.com/office/drawing/2014/main" id="{5FDF4720-5445-47BE-89FE-E40D1AE6F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6480073" cy="6858002"/>
          </a:xfrm>
          <a:custGeom>
            <a:avLst/>
            <a:gdLst>
              <a:gd name="connsiteX0" fmla="*/ 6130244 w 6480073"/>
              <a:gd name="connsiteY0" fmla="*/ 0 h 6858002"/>
              <a:gd name="connsiteX1" fmla="*/ 6212951 w 6480073"/>
              <a:gd name="connsiteY1" fmla="*/ 314584 h 6858002"/>
              <a:gd name="connsiteX2" fmla="*/ 5540779 w 6480073"/>
              <a:gd name="connsiteY2" fmla="*/ 6756649 h 6858002"/>
              <a:gd name="connsiteX3" fmla="*/ 5489971 w 6480073"/>
              <a:gd name="connsiteY3" fmla="*/ 6858002 h 6858002"/>
              <a:gd name="connsiteX4" fmla="*/ 0 w 6480073"/>
              <a:gd name="connsiteY4" fmla="*/ 6858002 h 6858002"/>
              <a:gd name="connsiteX5" fmla="*/ 0 w 6480073"/>
              <a:gd name="connsiteY5" fmla="*/ 0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480073" h="6858002">
                <a:moveTo>
                  <a:pt x="6130244" y="0"/>
                </a:moveTo>
                <a:lnTo>
                  <a:pt x="6212951" y="314584"/>
                </a:lnTo>
                <a:cubicBezTo>
                  <a:pt x="6745828" y="2551616"/>
                  <a:pt x="6460994" y="4808873"/>
                  <a:pt x="5540779" y="6756649"/>
                </a:cubicBezTo>
                <a:lnTo>
                  <a:pt x="5489971" y="6858002"/>
                </a:lnTo>
                <a:lnTo>
                  <a:pt x="0" y="6858002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AC8710B4-A815-4082-9E4F-F13A000709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249216" cy="6858001"/>
          </a:xfrm>
          <a:custGeom>
            <a:avLst/>
            <a:gdLst>
              <a:gd name="connsiteX0" fmla="*/ 0 w 6249216"/>
              <a:gd name="connsiteY0" fmla="*/ 0 h 6858001"/>
              <a:gd name="connsiteX1" fmla="*/ 5893742 w 6249216"/>
              <a:gd name="connsiteY1" fmla="*/ 1 h 6858001"/>
              <a:gd name="connsiteX2" fmla="*/ 5993697 w 6249216"/>
              <a:gd name="connsiteY2" fmla="*/ 380651 h 6858001"/>
              <a:gd name="connsiteX3" fmla="*/ 5308924 w 6249216"/>
              <a:gd name="connsiteY3" fmla="*/ 6647018 h 6858001"/>
              <a:gd name="connsiteX4" fmla="*/ 5200672 w 6249216"/>
              <a:gd name="connsiteY4" fmla="*/ 6858001 h 6858001"/>
              <a:gd name="connsiteX5" fmla="*/ 1 w 6249216"/>
              <a:gd name="connsiteY5" fmla="*/ 685800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49216" h="6858001">
                <a:moveTo>
                  <a:pt x="0" y="0"/>
                </a:moveTo>
                <a:lnTo>
                  <a:pt x="5893742" y="1"/>
                </a:lnTo>
                <a:lnTo>
                  <a:pt x="5993697" y="380651"/>
                </a:lnTo>
                <a:cubicBezTo>
                  <a:pt x="6511353" y="2559611"/>
                  <a:pt x="6222352" y="4758249"/>
                  <a:pt x="5308924" y="6647018"/>
                </a:cubicBezTo>
                <a:lnTo>
                  <a:pt x="5200672" y="6858001"/>
                </a:lnTo>
                <a:lnTo>
                  <a:pt x="1" y="685800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555485A-0E80-408D-BD85-54643154B5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3" y="1396289"/>
            <a:ext cx="4782458" cy="1325563"/>
          </a:xfrm>
        </p:spPr>
        <p:txBody>
          <a:bodyPr>
            <a:normAutofit/>
          </a:bodyPr>
          <a:lstStyle/>
          <a:p>
            <a:r>
              <a:rPr lang="en-US" dirty="0" err="1"/>
              <a:t>Munhunt</a:t>
            </a:r>
            <a:r>
              <a:rPr lang="en-US" dirty="0"/>
              <a:t> #4</a:t>
            </a:r>
            <a:endParaRPr lang="es-AR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0ACA237-038F-4240-8CC9-9B8A276641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2871982"/>
            <a:ext cx="4782458" cy="3181684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3200" b="0" i="0" dirty="0">
                <a:effectLst/>
                <a:latin typeface="Lato" panose="020F0502020204030203" pitchFamily="34" charset="0"/>
              </a:rPr>
              <a:t>What is he talking about with that deleted page on his twitter account? can you retrieve it somehow?</a:t>
            </a:r>
            <a:endParaRPr lang="es-AR" sz="3200" dirty="0"/>
          </a:p>
        </p:txBody>
      </p:sp>
    </p:spTree>
    <p:extLst>
      <p:ext uri="{BB962C8B-B14F-4D97-AF65-F5344CB8AC3E}">
        <p14:creationId xmlns:p14="http://schemas.microsoft.com/office/powerpoint/2010/main" val="33474275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9225B1-D0FC-4223-B13F-1D622394F0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388F155-B537-4F98-A009-1FB13A0FB5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AR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2EF7C4B-9DAD-4498-B098-A4D910A3D2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926" y="365125"/>
            <a:ext cx="10539685" cy="3489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2020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9225B1-D0FC-4223-B13F-1D622394F0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388F155-B537-4F98-A009-1FB13A0FB5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AR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2EF7C4B-9DAD-4498-B098-A4D910A3D2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926" y="365125"/>
            <a:ext cx="10539685" cy="3489728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F542B428-F242-48E8-8E71-7FF67C181F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4880" y="132886"/>
            <a:ext cx="7927748" cy="6529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4347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9225B1-D0FC-4223-B13F-1D622394F0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388F155-B537-4F98-A009-1FB13A0FB5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AR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2EF7C4B-9DAD-4498-B098-A4D910A3D2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926" y="365125"/>
            <a:ext cx="10539685" cy="3489728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F542B428-F242-48E8-8E71-7FF67C181F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4880" y="132886"/>
            <a:ext cx="7927748" cy="652951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82352B83-33C3-4DFD-A60A-16AB25DA2C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0389" y="1269330"/>
            <a:ext cx="10438920" cy="4888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8027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E308BC30-7BAB-4421-A98D-426C400063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3609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2475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696695-3E17-44A9-8151-7F70E916A7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34134" y="1396289"/>
            <a:ext cx="5006336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Wayback Machine</a:t>
            </a:r>
          </a:p>
        </p:txBody>
      </p:sp>
      <p:sp>
        <p:nvSpPr>
          <p:cNvPr id="135" name="Freeform: Shape 134">
            <a:extLst>
              <a:ext uri="{FF2B5EF4-FFF2-40B4-BE49-F238E27FC236}">
                <a16:creationId xmlns:a16="http://schemas.microsoft.com/office/drawing/2014/main" id="{4F74D28C-3268-4E35-8EE1-D92CB4A85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098" name="Picture 2" descr="Cómo usar &amp;quot;Wayback Machine&amp;quot;, el archivo de Internet que puede ser útil en  tu próxima investigación - Global Investigative Journalism Network">
            <a:extLst>
              <a:ext uri="{FF2B5EF4-FFF2-40B4-BE49-F238E27FC236}">
                <a16:creationId xmlns:a16="http://schemas.microsoft.com/office/drawing/2014/main" id="{0C8810B7-1D9A-4E77-85FE-EE2B2673BE6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03" r="25163" b="-1"/>
          <a:stretch/>
        </p:blipFill>
        <p:spPr bwMode="auto">
          <a:xfrm>
            <a:off x="20" y="10"/>
            <a:ext cx="6024134" cy="6857990"/>
          </a:xfrm>
          <a:custGeom>
            <a:avLst/>
            <a:gdLst/>
            <a:ahLst/>
            <a:cxnLst/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24BBF608-3F5F-4158-BBFA-C6F2FE4181AA}"/>
              </a:ext>
            </a:extLst>
          </p:cNvPr>
          <p:cNvSpPr txBox="1">
            <a:spLocks/>
          </p:cNvSpPr>
          <p:nvPr/>
        </p:nvSpPr>
        <p:spPr>
          <a:xfrm>
            <a:off x="6638578" y="2871982"/>
            <a:ext cx="5004073" cy="318168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Nos </a:t>
            </a:r>
            <a:r>
              <a:rPr lang="en-US" sz="2000" dirty="0" err="1"/>
              <a:t>permite</a:t>
            </a:r>
            <a:r>
              <a:rPr lang="en-US" sz="2000" dirty="0"/>
              <a:t> </a:t>
            </a:r>
            <a:r>
              <a:rPr lang="en-US" sz="2000" dirty="0" err="1"/>
              <a:t>tener</a:t>
            </a:r>
            <a:r>
              <a:rPr lang="en-US" sz="2000" dirty="0"/>
              <a:t> </a:t>
            </a:r>
            <a:r>
              <a:rPr lang="en-US" sz="2000" dirty="0" err="1"/>
              <a:t>acceso</a:t>
            </a:r>
            <a:r>
              <a:rPr lang="en-US" sz="2000" dirty="0"/>
              <a:t> a </a:t>
            </a:r>
            <a:r>
              <a:rPr lang="en-US" sz="2000" dirty="0" err="1"/>
              <a:t>versiones</a:t>
            </a:r>
            <a:r>
              <a:rPr lang="en-US" sz="2000" dirty="0"/>
              <a:t> </a:t>
            </a:r>
            <a:r>
              <a:rPr lang="en-US" sz="2000" dirty="0" err="1"/>
              <a:t>antiguas</a:t>
            </a:r>
            <a:r>
              <a:rPr lang="en-US" sz="2000" dirty="0"/>
              <a:t> de webs, y </a:t>
            </a:r>
            <a:r>
              <a:rPr lang="en-US" sz="2000" dirty="0" err="1"/>
              <a:t>en</a:t>
            </a:r>
            <a:r>
              <a:rPr lang="en-US" sz="2000" dirty="0"/>
              <a:t> </a:t>
            </a:r>
            <a:r>
              <a:rPr lang="en-US" sz="2000" dirty="0" err="1"/>
              <a:t>el</a:t>
            </a:r>
            <a:r>
              <a:rPr lang="en-US" sz="2000" dirty="0"/>
              <a:t> </a:t>
            </a:r>
            <a:r>
              <a:rPr lang="en-US" sz="2000" dirty="0" err="1"/>
              <a:t>caso</a:t>
            </a:r>
            <a:r>
              <a:rPr lang="en-US" sz="2000" dirty="0"/>
              <a:t> de que </a:t>
            </a:r>
            <a:r>
              <a:rPr lang="en-US" sz="2000" dirty="0" err="1"/>
              <a:t>estas</a:t>
            </a:r>
            <a:r>
              <a:rPr lang="en-US" sz="2000" dirty="0"/>
              <a:t> </a:t>
            </a:r>
            <a:r>
              <a:rPr lang="en-US" sz="2000" dirty="0" err="1"/>
              <a:t>hayan</a:t>
            </a:r>
            <a:r>
              <a:rPr lang="en-US" sz="2000" dirty="0"/>
              <a:t> desaparecido o </a:t>
            </a:r>
            <a:r>
              <a:rPr lang="en-US" sz="2000" dirty="0" err="1"/>
              <a:t>borrado</a:t>
            </a:r>
            <a:r>
              <a:rPr lang="en-US" sz="2000" dirty="0"/>
              <a:t> de la WWW, </a:t>
            </a:r>
            <a:r>
              <a:rPr lang="en-US" sz="2000" dirty="0" err="1"/>
              <a:t>siempre</a:t>
            </a:r>
            <a:r>
              <a:rPr lang="en-US" sz="2000" dirty="0"/>
              <a:t> </a:t>
            </a:r>
            <a:r>
              <a:rPr lang="en-US" sz="2000" dirty="0" err="1"/>
              <a:t>podemos</a:t>
            </a:r>
            <a:r>
              <a:rPr lang="en-US" sz="2000" dirty="0"/>
              <a:t> </a:t>
            </a:r>
            <a:r>
              <a:rPr lang="en-US" sz="2000" dirty="0" err="1"/>
              <a:t>encontrar</a:t>
            </a:r>
            <a:r>
              <a:rPr lang="en-US" sz="2000" dirty="0"/>
              <a:t> una </a:t>
            </a:r>
            <a:r>
              <a:rPr lang="en-US" sz="2000" dirty="0" err="1"/>
              <a:t>copia</a:t>
            </a:r>
            <a:r>
              <a:rPr lang="en-US" sz="2000" dirty="0"/>
              <a:t>.</a:t>
            </a:r>
          </a:p>
          <a:p>
            <a:pPr marL="0" indent="0">
              <a:buNone/>
            </a:pPr>
            <a:r>
              <a:rPr lang="en-US" sz="2000" dirty="0" err="1"/>
              <a:t>Además</a:t>
            </a:r>
            <a:r>
              <a:rPr lang="en-US" sz="2000" dirty="0"/>
              <a:t> de </a:t>
            </a:r>
            <a:r>
              <a:rPr lang="en-US" sz="2000" dirty="0" err="1"/>
              <a:t>ayudarnos</a:t>
            </a:r>
            <a:r>
              <a:rPr lang="en-US" sz="2000" dirty="0"/>
              <a:t> a </a:t>
            </a:r>
            <a:r>
              <a:rPr lang="en-US" sz="2000" dirty="0" err="1"/>
              <a:t>recuperar</a:t>
            </a:r>
            <a:r>
              <a:rPr lang="en-US" sz="2000" dirty="0"/>
              <a:t> </a:t>
            </a:r>
            <a:r>
              <a:rPr lang="en-US" sz="2000" dirty="0" err="1"/>
              <a:t>versiones</a:t>
            </a:r>
            <a:r>
              <a:rPr lang="en-US" sz="2000" dirty="0"/>
              <a:t> </a:t>
            </a:r>
            <a:r>
              <a:rPr lang="en-US" sz="2000" dirty="0" err="1"/>
              <a:t>antiguas</a:t>
            </a:r>
            <a:r>
              <a:rPr lang="en-US" sz="2000" dirty="0"/>
              <a:t>, </a:t>
            </a:r>
            <a:r>
              <a:rPr lang="en-US" sz="2000" dirty="0" err="1"/>
              <a:t>nos</a:t>
            </a:r>
            <a:r>
              <a:rPr lang="en-US" sz="2000" dirty="0"/>
              <a:t> </a:t>
            </a:r>
            <a:r>
              <a:rPr lang="en-US" sz="2000" dirty="0" err="1"/>
              <a:t>puede</a:t>
            </a:r>
            <a:r>
              <a:rPr lang="en-US" sz="2000" dirty="0"/>
              <a:t> </a:t>
            </a:r>
            <a:r>
              <a:rPr lang="en-US" sz="2000" dirty="0" err="1"/>
              <a:t>servir</a:t>
            </a:r>
            <a:r>
              <a:rPr lang="en-US" sz="2000" dirty="0"/>
              <a:t> para </a:t>
            </a:r>
            <a:r>
              <a:rPr lang="en-US" sz="2000" dirty="0" err="1"/>
              <a:t>añadir</a:t>
            </a:r>
            <a:r>
              <a:rPr lang="en-US" sz="2000" dirty="0"/>
              <a:t> una </a:t>
            </a:r>
            <a:r>
              <a:rPr lang="en-US" sz="2000" dirty="0" err="1"/>
              <a:t>url</a:t>
            </a:r>
            <a:r>
              <a:rPr lang="en-US" sz="2000" dirty="0"/>
              <a:t> que </a:t>
            </a:r>
            <a:r>
              <a:rPr lang="en-US" sz="2000" dirty="0" err="1"/>
              <a:t>queramos</a:t>
            </a:r>
            <a:r>
              <a:rPr lang="en-US" sz="2000" dirty="0"/>
              <a:t> </a:t>
            </a:r>
            <a:r>
              <a:rPr lang="en-US" sz="2000" dirty="0" err="1"/>
              <a:t>guardar</a:t>
            </a:r>
            <a:r>
              <a:rPr lang="en-US" sz="2000" dirty="0"/>
              <a:t> por los </a:t>
            </a:r>
            <a:r>
              <a:rPr lang="en-US" sz="2000" dirty="0" err="1"/>
              <a:t>motivos</a:t>
            </a:r>
            <a:r>
              <a:rPr lang="en-US" sz="2000" dirty="0"/>
              <a:t> que </a:t>
            </a:r>
            <a:r>
              <a:rPr lang="en-US" sz="2000" dirty="0" err="1"/>
              <a:t>sean</a:t>
            </a:r>
            <a:r>
              <a:rPr lang="en-US" sz="2000" dirty="0"/>
              <a:t>.</a:t>
            </a: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8389236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EED9AB48-763B-4261-9D5E-8B9951D452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2710" y="0"/>
            <a:ext cx="85465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827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!!BGRectangle">
            <a:extLst>
              <a:ext uri="{FF2B5EF4-FFF2-40B4-BE49-F238E27FC236}">
                <a16:creationId xmlns:a16="http://schemas.microsoft.com/office/drawing/2014/main" id="{9B76D444-2756-434F-AE61-96D69830C1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288E291-B47B-4E31-96BC-797997BFD9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8182" y="932961"/>
            <a:ext cx="4887685" cy="1777419"/>
          </a:xfrm>
        </p:spPr>
        <p:txBody>
          <a:bodyPr anchor="b">
            <a:normAutofit/>
          </a:bodyPr>
          <a:lstStyle/>
          <a:p>
            <a:r>
              <a:rPr lang="en-US" sz="4000" dirty="0"/>
              <a:t>Manhunt #1</a:t>
            </a:r>
            <a:endParaRPr lang="es-AR" sz="4000" dirty="0"/>
          </a:p>
        </p:txBody>
      </p:sp>
      <p:pic>
        <p:nvPicPr>
          <p:cNvPr id="5" name="Imagen 4" descr="Gente en la calle&#10;&#10;Descripción generada automáticamente">
            <a:extLst>
              <a:ext uri="{FF2B5EF4-FFF2-40B4-BE49-F238E27FC236}">
                <a16:creationId xmlns:a16="http://schemas.microsoft.com/office/drawing/2014/main" id="{113BADDC-F17E-4763-AB68-9336105FD3E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16074"/>
          <a:stretch/>
        </p:blipFill>
        <p:spPr>
          <a:xfrm>
            <a:off x="391903" y="573678"/>
            <a:ext cx="5103206" cy="5710645"/>
          </a:xfrm>
          <a:prstGeom prst="rect">
            <a:avLst/>
          </a:prstGeom>
        </p:spPr>
      </p:pic>
      <p:sp>
        <p:nvSpPr>
          <p:cNvPr id="17" name="!!Line">
            <a:extLst>
              <a:ext uri="{FF2B5EF4-FFF2-40B4-BE49-F238E27FC236}">
                <a16:creationId xmlns:a16="http://schemas.microsoft.com/office/drawing/2014/main" id="{0AF80B57-54E2-4D01-8731-3F38B0C56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08192" y="1417320"/>
            <a:ext cx="9144" cy="40233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E22DB94-625A-4991-9E52-F1C391AB79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88182" y="2894529"/>
            <a:ext cx="4887685" cy="3210179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000" b="0" i="0" dirty="0">
                <a:effectLst/>
                <a:latin typeface="Lato" panose="020F0502020204030203" pitchFamily="34" charset="0"/>
              </a:rPr>
              <a:t>My dad is pissed off! He was told by my mother NOT to buy ice cream but he did anyway when she wasn't looking.</a:t>
            </a:r>
          </a:p>
          <a:p>
            <a:pPr marL="0" indent="0">
              <a:buNone/>
            </a:pPr>
            <a:r>
              <a:rPr lang="en-US" sz="2000" b="0" i="0" dirty="0">
                <a:effectLst/>
                <a:latin typeface="Lato" panose="020F0502020204030203" pitchFamily="34" charset="0"/>
              </a:rPr>
              <a:t>Someone posted this picture on the internet and my mother saw it, man, he is in so much trouble!</a:t>
            </a:r>
          </a:p>
          <a:p>
            <a:pPr marL="0" indent="0">
              <a:buNone/>
            </a:pPr>
            <a:r>
              <a:rPr lang="en-US" sz="2000" b="0" i="0" dirty="0">
                <a:effectLst/>
                <a:latin typeface="Lato" panose="020F0502020204030203" pitchFamily="34" charset="0"/>
              </a:rPr>
              <a:t>I want to know WHO posted this picture, let's hunt this guy down!</a:t>
            </a:r>
          </a:p>
          <a:p>
            <a:endParaRPr lang="es-AR" sz="2000" dirty="0"/>
          </a:p>
        </p:txBody>
      </p:sp>
    </p:spTree>
    <p:extLst>
      <p:ext uri="{BB962C8B-B14F-4D97-AF65-F5344CB8AC3E}">
        <p14:creationId xmlns:p14="http://schemas.microsoft.com/office/powerpoint/2010/main" val="14411988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Marcador de contenido 4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39541232-DA58-475C-92C0-4AC22C230E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8871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5147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Magnifying glass on clear background">
            <a:extLst>
              <a:ext uri="{FF2B5EF4-FFF2-40B4-BE49-F238E27FC236}">
                <a16:creationId xmlns:a16="http://schemas.microsoft.com/office/drawing/2014/main" id="{2F09C850-A01A-4FDF-AC37-23CE486940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025" r="2745" b="-1"/>
          <a:stretch/>
        </p:blipFill>
        <p:spPr>
          <a:xfrm>
            <a:off x="5182104" y="10"/>
            <a:ext cx="7009896" cy="6857990"/>
          </a:xfrm>
          <a:custGeom>
            <a:avLst/>
            <a:gdLst/>
            <a:ahLst/>
            <a:cxnLst/>
            <a:rect l="l" t="t" r="r" b="b"/>
            <a:pathLst>
              <a:path w="7009896" h="6858000">
                <a:moveTo>
                  <a:pt x="0" y="0"/>
                </a:moveTo>
                <a:lnTo>
                  <a:pt x="7009896" y="0"/>
                </a:lnTo>
                <a:lnTo>
                  <a:pt x="7009896" y="6858000"/>
                </a:lnTo>
                <a:lnTo>
                  <a:pt x="21616" y="6858000"/>
                </a:lnTo>
                <a:lnTo>
                  <a:pt x="129867" y="6647018"/>
                </a:lnTo>
                <a:cubicBezTo>
                  <a:pt x="1043295" y="4758249"/>
                  <a:pt x="1332296" y="2559611"/>
                  <a:pt x="814641" y="380651"/>
                </a:cubicBezTo>
                <a:lnTo>
                  <a:pt x="714685" y="1"/>
                </a:lnTo>
                <a:lnTo>
                  <a:pt x="0" y="1"/>
                </a:lnTo>
                <a:close/>
              </a:path>
            </a:pathLst>
          </a:custGeom>
        </p:spPr>
      </p:pic>
      <p:sp>
        <p:nvSpPr>
          <p:cNvPr id="9" name="Freeform: Shape 8">
            <a:extLst>
              <a:ext uri="{FF2B5EF4-FFF2-40B4-BE49-F238E27FC236}">
                <a16:creationId xmlns:a16="http://schemas.microsoft.com/office/drawing/2014/main" id="{5FDF4720-5445-47BE-89FE-E40D1AE6F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6480073" cy="6858002"/>
          </a:xfrm>
          <a:custGeom>
            <a:avLst/>
            <a:gdLst>
              <a:gd name="connsiteX0" fmla="*/ 6130244 w 6480073"/>
              <a:gd name="connsiteY0" fmla="*/ 0 h 6858002"/>
              <a:gd name="connsiteX1" fmla="*/ 6212951 w 6480073"/>
              <a:gd name="connsiteY1" fmla="*/ 314584 h 6858002"/>
              <a:gd name="connsiteX2" fmla="*/ 5540779 w 6480073"/>
              <a:gd name="connsiteY2" fmla="*/ 6756649 h 6858002"/>
              <a:gd name="connsiteX3" fmla="*/ 5489971 w 6480073"/>
              <a:gd name="connsiteY3" fmla="*/ 6858002 h 6858002"/>
              <a:gd name="connsiteX4" fmla="*/ 0 w 6480073"/>
              <a:gd name="connsiteY4" fmla="*/ 6858002 h 6858002"/>
              <a:gd name="connsiteX5" fmla="*/ 0 w 6480073"/>
              <a:gd name="connsiteY5" fmla="*/ 0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480073" h="6858002">
                <a:moveTo>
                  <a:pt x="6130244" y="0"/>
                </a:moveTo>
                <a:lnTo>
                  <a:pt x="6212951" y="314584"/>
                </a:lnTo>
                <a:cubicBezTo>
                  <a:pt x="6745828" y="2551616"/>
                  <a:pt x="6460994" y="4808873"/>
                  <a:pt x="5540779" y="6756649"/>
                </a:cubicBezTo>
                <a:lnTo>
                  <a:pt x="5489971" y="6858002"/>
                </a:lnTo>
                <a:lnTo>
                  <a:pt x="0" y="6858002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AC8710B4-A815-4082-9E4F-F13A000709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249216" cy="6858001"/>
          </a:xfrm>
          <a:custGeom>
            <a:avLst/>
            <a:gdLst>
              <a:gd name="connsiteX0" fmla="*/ 0 w 6249216"/>
              <a:gd name="connsiteY0" fmla="*/ 0 h 6858001"/>
              <a:gd name="connsiteX1" fmla="*/ 5893742 w 6249216"/>
              <a:gd name="connsiteY1" fmla="*/ 1 h 6858001"/>
              <a:gd name="connsiteX2" fmla="*/ 5993697 w 6249216"/>
              <a:gd name="connsiteY2" fmla="*/ 380651 h 6858001"/>
              <a:gd name="connsiteX3" fmla="*/ 5308924 w 6249216"/>
              <a:gd name="connsiteY3" fmla="*/ 6647018 h 6858001"/>
              <a:gd name="connsiteX4" fmla="*/ 5200672 w 6249216"/>
              <a:gd name="connsiteY4" fmla="*/ 6858001 h 6858001"/>
              <a:gd name="connsiteX5" fmla="*/ 1 w 6249216"/>
              <a:gd name="connsiteY5" fmla="*/ 685800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49216" h="6858001">
                <a:moveTo>
                  <a:pt x="0" y="0"/>
                </a:moveTo>
                <a:lnTo>
                  <a:pt x="5893742" y="1"/>
                </a:lnTo>
                <a:lnTo>
                  <a:pt x="5993697" y="380651"/>
                </a:lnTo>
                <a:cubicBezTo>
                  <a:pt x="6511353" y="2559611"/>
                  <a:pt x="6222352" y="4758249"/>
                  <a:pt x="5308924" y="6647018"/>
                </a:cubicBezTo>
                <a:lnTo>
                  <a:pt x="5200672" y="6858001"/>
                </a:lnTo>
                <a:lnTo>
                  <a:pt x="1" y="685800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555485A-0E80-408D-BD85-54643154B5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3" y="1396289"/>
            <a:ext cx="4782458" cy="1325563"/>
          </a:xfrm>
        </p:spPr>
        <p:txBody>
          <a:bodyPr>
            <a:normAutofit/>
          </a:bodyPr>
          <a:lstStyle/>
          <a:p>
            <a:r>
              <a:rPr lang="en-US" dirty="0" err="1"/>
              <a:t>Munhunt</a:t>
            </a:r>
            <a:r>
              <a:rPr lang="en-US" dirty="0"/>
              <a:t> #5</a:t>
            </a:r>
            <a:endParaRPr lang="es-AR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0ACA237-038F-4240-8CC9-9B8A276641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2871982"/>
            <a:ext cx="4782458" cy="3181684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3200" b="0" i="0" dirty="0">
                <a:effectLst/>
                <a:latin typeface="Lato" panose="020F0502020204030203" pitchFamily="34" charset="0"/>
              </a:rPr>
              <a:t>So he's a </a:t>
            </a:r>
            <a:r>
              <a:rPr lang="en-US" sz="3200" b="0" i="0" dirty="0" err="1">
                <a:effectLst/>
                <a:latin typeface="Lato" panose="020F0502020204030203" pitchFamily="34" charset="0"/>
              </a:rPr>
              <a:t>webdesigner</a:t>
            </a:r>
            <a:r>
              <a:rPr lang="en-US" sz="3200" b="0" i="0" dirty="0">
                <a:effectLst/>
                <a:latin typeface="Lato" panose="020F0502020204030203" pitchFamily="34" charset="0"/>
              </a:rPr>
              <a:t> huh? I wonder what his customers have to say about his work. In </a:t>
            </a:r>
            <a:r>
              <a:rPr lang="en-US" sz="3200" b="0" i="0" dirty="0" err="1">
                <a:effectLst/>
                <a:latin typeface="Lato" panose="020F0502020204030203" pitchFamily="34" charset="0"/>
              </a:rPr>
              <a:t>english</a:t>
            </a:r>
            <a:r>
              <a:rPr lang="en-US" sz="3200" b="0" i="0" dirty="0">
                <a:effectLst/>
                <a:latin typeface="Lato" panose="020F0502020204030203" pitchFamily="34" charset="0"/>
              </a:rPr>
              <a:t> please!</a:t>
            </a:r>
            <a:endParaRPr lang="es-AR" sz="3200" dirty="0"/>
          </a:p>
        </p:txBody>
      </p:sp>
    </p:spTree>
    <p:extLst>
      <p:ext uri="{BB962C8B-B14F-4D97-AF65-F5344CB8AC3E}">
        <p14:creationId xmlns:p14="http://schemas.microsoft.com/office/powerpoint/2010/main" val="41730357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D89812DD-12F6-4627-BFA3-DB74BE0D23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425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1650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C3FB4CEA-FB19-428C-811D-56931E02E9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606" r="9100"/>
          <a:stretch/>
        </p:blipFill>
        <p:spPr>
          <a:xfrm>
            <a:off x="838199" y="735153"/>
            <a:ext cx="10515602" cy="5387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6034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Magnifying glass on clear background">
            <a:extLst>
              <a:ext uri="{FF2B5EF4-FFF2-40B4-BE49-F238E27FC236}">
                <a16:creationId xmlns:a16="http://schemas.microsoft.com/office/drawing/2014/main" id="{2F09C850-A01A-4FDF-AC37-23CE486940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025" r="2745" b="-1"/>
          <a:stretch/>
        </p:blipFill>
        <p:spPr>
          <a:xfrm>
            <a:off x="5182104" y="10"/>
            <a:ext cx="7009896" cy="6857990"/>
          </a:xfrm>
          <a:custGeom>
            <a:avLst/>
            <a:gdLst/>
            <a:ahLst/>
            <a:cxnLst/>
            <a:rect l="l" t="t" r="r" b="b"/>
            <a:pathLst>
              <a:path w="7009896" h="6858000">
                <a:moveTo>
                  <a:pt x="0" y="0"/>
                </a:moveTo>
                <a:lnTo>
                  <a:pt x="7009896" y="0"/>
                </a:lnTo>
                <a:lnTo>
                  <a:pt x="7009896" y="6858000"/>
                </a:lnTo>
                <a:lnTo>
                  <a:pt x="21616" y="6858000"/>
                </a:lnTo>
                <a:lnTo>
                  <a:pt x="129867" y="6647018"/>
                </a:lnTo>
                <a:cubicBezTo>
                  <a:pt x="1043295" y="4758249"/>
                  <a:pt x="1332296" y="2559611"/>
                  <a:pt x="814641" y="380651"/>
                </a:cubicBezTo>
                <a:lnTo>
                  <a:pt x="714685" y="1"/>
                </a:lnTo>
                <a:lnTo>
                  <a:pt x="0" y="1"/>
                </a:lnTo>
                <a:close/>
              </a:path>
            </a:pathLst>
          </a:custGeom>
        </p:spPr>
      </p:pic>
      <p:sp>
        <p:nvSpPr>
          <p:cNvPr id="9" name="Freeform: Shape 8">
            <a:extLst>
              <a:ext uri="{FF2B5EF4-FFF2-40B4-BE49-F238E27FC236}">
                <a16:creationId xmlns:a16="http://schemas.microsoft.com/office/drawing/2014/main" id="{5FDF4720-5445-47BE-89FE-E40D1AE6F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6480073" cy="6858002"/>
          </a:xfrm>
          <a:custGeom>
            <a:avLst/>
            <a:gdLst>
              <a:gd name="connsiteX0" fmla="*/ 6130244 w 6480073"/>
              <a:gd name="connsiteY0" fmla="*/ 0 h 6858002"/>
              <a:gd name="connsiteX1" fmla="*/ 6212951 w 6480073"/>
              <a:gd name="connsiteY1" fmla="*/ 314584 h 6858002"/>
              <a:gd name="connsiteX2" fmla="*/ 5540779 w 6480073"/>
              <a:gd name="connsiteY2" fmla="*/ 6756649 h 6858002"/>
              <a:gd name="connsiteX3" fmla="*/ 5489971 w 6480073"/>
              <a:gd name="connsiteY3" fmla="*/ 6858002 h 6858002"/>
              <a:gd name="connsiteX4" fmla="*/ 0 w 6480073"/>
              <a:gd name="connsiteY4" fmla="*/ 6858002 h 6858002"/>
              <a:gd name="connsiteX5" fmla="*/ 0 w 6480073"/>
              <a:gd name="connsiteY5" fmla="*/ 0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480073" h="6858002">
                <a:moveTo>
                  <a:pt x="6130244" y="0"/>
                </a:moveTo>
                <a:lnTo>
                  <a:pt x="6212951" y="314584"/>
                </a:lnTo>
                <a:cubicBezTo>
                  <a:pt x="6745828" y="2551616"/>
                  <a:pt x="6460994" y="4808873"/>
                  <a:pt x="5540779" y="6756649"/>
                </a:cubicBezTo>
                <a:lnTo>
                  <a:pt x="5489971" y="6858002"/>
                </a:lnTo>
                <a:lnTo>
                  <a:pt x="0" y="6858002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AC8710B4-A815-4082-9E4F-F13A000709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249216" cy="6858001"/>
          </a:xfrm>
          <a:custGeom>
            <a:avLst/>
            <a:gdLst>
              <a:gd name="connsiteX0" fmla="*/ 0 w 6249216"/>
              <a:gd name="connsiteY0" fmla="*/ 0 h 6858001"/>
              <a:gd name="connsiteX1" fmla="*/ 5893742 w 6249216"/>
              <a:gd name="connsiteY1" fmla="*/ 1 h 6858001"/>
              <a:gd name="connsiteX2" fmla="*/ 5993697 w 6249216"/>
              <a:gd name="connsiteY2" fmla="*/ 380651 h 6858001"/>
              <a:gd name="connsiteX3" fmla="*/ 5308924 w 6249216"/>
              <a:gd name="connsiteY3" fmla="*/ 6647018 h 6858001"/>
              <a:gd name="connsiteX4" fmla="*/ 5200672 w 6249216"/>
              <a:gd name="connsiteY4" fmla="*/ 6858001 h 6858001"/>
              <a:gd name="connsiteX5" fmla="*/ 1 w 6249216"/>
              <a:gd name="connsiteY5" fmla="*/ 685800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49216" h="6858001">
                <a:moveTo>
                  <a:pt x="0" y="0"/>
                </a:moveTo>
                <a:lnTo>
                  <a:pt x="5893742" y="1"/>
                </a:lnTo>
                <a:lnTo>
                  <a:pt x="5993697" y="380651"/>
                </a:lnTo>
                <a:cubicBezTo>
                  <a:pt x="6511353" y="2559611"/>
                  <a:pt x="6222352" y="4758249"/>
                  <a:pt x="5308924" y="6647018"/>
                </a:cubicBezTo>
                <a:lnTo>
                  <a:pt x="5200672" y="6858001"/>
                </a:lnTo>
                <a:lnTo>
                  <a:pt x="1" y="685800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555485A-0E80-408D-BD85-54643154B5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3" y="1396289"/>
            <a:ext cx="4782458" cy="1325563"/>
          </a:xfrm>
        </p:spPr>
        <p:txBody>
          <a:bodyPr>
            <a:normAutofit/>
          </a:bodyPr>
          <a:lstStyle/>
          <a:p>
            <a:r>
              <a:rPr lang="en-US" dirty="0" err="1"/>
              <a:t>Munhunt</a:t>
            </a:r>
            <a:r>
              <a:rPr lang="en-US" dirty="0"/>
              <a:t> #6</a:t>
            </a:r>
            <a:endParaRPr lang="es-AR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0ACA237-038F-4240-8CC9-9B8A276641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2871982"/>
            <a:ext cx="4782458" cy="3181684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3200" b="0" i="0" dirty="0">
                <a:effectLst/>
                <a:latin typeface="Lato" panose="020F0502020204030203" pitchFamily="34" charset="0"/>
              </a:rPr>
              <a:t>Can you tell me where he lives? Then I can drop some kind words in his mailbox!</a:t>
            </a:r>
            <a:endParaRPr lang="es-AR" sz="3200" dirty="0"/>
          </a:p>
        </p:txBody>
      </p:sp>
    </p:spTree>
    <p:extLst>
      <p:ext uri="{BB962C8B-B14F-4D97-AF65-F5344CB8AC3E}">
        <p14:creationId xmlns:p14="http://schemas.microsoft.com/office/powerpoint/2010/main" val="6635929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0D229CB9-5510-44D2-93ED-BE37B5465A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90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2866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40B66FDB-D82E-4651-9B3A-0774B14859B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3467" y="757259"/>
            <a:ext cx="10905066" cy="5343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99753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Magnifying glass on clear background">
            <a:extLst>
              <a:ext uri="{FF2B5EF4-FFF2-40B4-BE49-F238E27FC236}">
                <a16:creationId xmlns:a16="http://schemas.microsoft.com/office/drawing/2014/main" id="{2F09C850-A01A-4FDF-AC37-23CE486940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025" r="2745" b="-1"/>
          <a:stretch/>
        </p:blipFill>
        <p:spPr>
          <a:xfrm>
            <a:off x="5182104" y="10"/>
            <a:ext cx="7009896" cy="6857990"/>
          </a:xfrm>
          <a:custGeom>
            <a:avLst/>
            <a:gdLst/>
            <a:ahLst/>
            <a:cxnLst/>
            <a:rect l="l" t="t" r="r" b="b"/>
            <a:pathLst>
              <a:path w="7009896" h="6858000">
                <a:moveTo>
                  <a:pt x="0" y="0"/>
                </a:moveTo>
                <a:lnTo>
                  <a:pt x="7009896" y="0"/>
                </a:lnTo>
                <a:lnTo>
                  <a:pt x="7009896" y="6858000"/>
                </a:lnTo>
                <a:lnTo>
                  <a:pt x="21616" y="6858000"/>
                </a:lnTo>
                <a:lnTo>
                  <a:pt x="129867" y="6647018"/>
                </a:lnTo>
                <a:cubicBezTo>
                  <a:pt x="1043295" y="4758249"/>
                  <a:pt x="1332296" y="2559611"/>
                  <a:pt x="814641" y="380651"/>
                </a:cubicBezTo>
                <a:lnTo>
                  <a:pt x="714685" y="1"/>
                </a:lnTo>
                <a:lnTo>
                  <a:pt x="0" y="1"/>
                </a:lnTo>
                <a:close/>
              </a:path>
            </a:pathLst>
          </a:custGeom>
        </p:spPr>
      </p:pic>
      <p:sp>
        <p:nvSpPr>
          <p:cNvPr id="9" name="Freeform: Shape 8">
            <a:extLst>
              <a:ext uri="{FF2B5EF4-FFF2-40B4-BE49-F238E27FC236}">
                <a16:creationId xmlns:a16="http://schemas.microsoft.com/office/drawing/2014/main" id="{5FDF4720-5445-47BE-89FE-E40D1AE6F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6480073" cy="6858002"/>
          </a:xfrm>
          <a:custGeom>
            <a:avLst/>
            <a:gdLst>
              <a:gd name="connsiteX0" fmla="*/ 6130244 w 6480073"/>
              <a:gd name="connsiteY0" fmla="*/ 0 h 6858002"/>
              <a:gd name="connsiteX1" fmla="*/ 6212951 w 6480073"/>
              <a:gd name="connsiteY1" fmla="*/ 314584 h 6858002"/>
              <a:gd name="connsiteX2" fmla="*/ 5540779 w 6480073"/>
              <a:gd name="connsiteY2" fmla="*/ 6756649 h 6858002"/>
              <a:gd name="connsiteX3" fmla="*/ 5489971 w 6480073"/>
              <a:gd name="connsiteY3" fmla="*/ 6858002 h 6858002"/>
              <a:gd name="connsiteX4" fmla="*/ 0 w 6480073"/>
              <a:gd name="connsiteY4" fmla="*/ 6858002 h 6858002"/>
              <a:gd name="connsiteX5" fmla="*/ 0 w 6480073"/>
              <a:gd name="connsiteY5" fmla="*/ 0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480073" h="6858002">
                <a:moveTo>
                  <a:pt x="6130244" y="0"/>
                </a:moveTo>
                <a:lnTo>
                  <a:pt x="6212951" y="314584"/>
                </a:lnTo>
                <a:cubicBezTo>
                  <a:pt x="6745828" y="2551616"/>
                  <a:pt x="6460994" y="4808873"/>
                  <a:pt x="5540779" y="6756649"/>
                </a:cubicBezTo>
                <a:lnTo>
                  <a:pt x="5489971" y="6858002"/>
                </a:lnTo>
                <a:lnTo>
                  <a:pt x="0" y="6858002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AC8710B4-A815-4082-9E4F-F13A000709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249216" cy="6858001"/>
          </a:xfrm>
          <a:custGeom>
            <a:avLst/>
            <a:gdLst>
              <a:gd name="connsiteX0" fmla="*/ 0 w 6249216"/>
              <a:gd name="connsiteY0" fmla="*/ 0 h 6858001"/>
              <a:gd name="connsiteX1" fmla="*/ 5893742 w 6249216"/>
              <a:gd name="connsiteY1" fmla="*/ 1 h 6858001"/>
              <a:gd name="connsiteX2" fmla="*/ 5993697 w 6249216"/>
              <a:gd name="connsiteY2" fmla="*/ 380651 h 6858001"/>
              <a:gd name="connsiteX3" fmla="*/ 5308924 w 6249216"/>
              <a:gd name="connsiteY3" fmla="*/ 6647018 h 6858001"/>
              <a:gd name="connsiteX4" fmla="*/ 5200672 w 6249216"/>
              <a:gd name="connsiteY4" fmla="*/ 6858001 h 6858001"/>
              <a:gd name="connsiteX5" fmla="*/ 1 w 6249216"/>
              <a:gd name="connsiteY5" fmla="*/ 685800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49216" h="6858001">
                <a:moveTo>
                  <a:pt x="0" y="0"/>
                </a:moveTo>
                <a:lnTo>
                  <a:pt x="5893742" y="1"/>
                </a:lnTo>
                <a:lnTo>
                  <a:pt x="5993697" y="380651"/>
                </a:lnTo>
                <a:cubicBezTo>
                  <a:pt x="6511353" y="2559611"/>
                  <a:pt x="6222352" y="4758249"/>
                  <a:pt x="5308924" y="6647018"/>
                </a:cubicBezTo>
                <a:lnTo>
                  <a:pt x="5200672" y="6858001"/>
                </a:lnTo>
                <a:lnTo>
                  <a:pt x="1" y="685800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555485A-0E80-408D-BD85-54643154B5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3" y="1396289"/>
            <a:ext cx="4782458" cy="1325563"/>
          </a:xfrm>
        </p:spPr>
        <p:txBody>
          <a:bodyPr>
            <a:normAutofit/>
          </a:bodyPr>
          <a:lstStyle/>
          <a:p>
            <a:r>
              <a:rPr lang="en-US" dirty="0" err="1"/>
              <a:t>Munhunt</a:t>
            </a:r>
            <a:r>
              <a:rPr lang="en-US" dirty="0"/>
              <a:t> #7</a:t>
            </a:r>
            <a:endParaRPr lang="es-AR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0ACA237-038F-4240-8CC9-9B8A276641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2871982"/>
            <a:ext cx="4782458" cy="3181684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3200" dirty="0">
                <a:latin typeface="Lato" panose="020F0502020204030203" pitchFamily="34" charset="0"/>
              </a:rPr>
              <a:t>S</a:t>
            </a:r>
            <a:r>
              <a:rPr lang="en-US" sz="3200" b="0" i="0" dirty="0">
                <a:effectLst/>
                <a:latin typeface="Lato" panose="020F0502020204030203" pitchFamily="34" charset="0"/>
              </a:rPr>
              <a:t>o now you know where he lives, can you tell me what was written on his wall in 2013?</a:t>
            </a:r>
            <a:endParaRPr lang="es-AR" sz="3200" dirty="0"/>
          </a:p>
        </p:txBody>
      </p:sp>
    </p:spTree>
    <p:extLst>
      <p:ext uri="{BB962C8B-B14F-4D97-AF65-F5344CB8AC3E}">
        <p14:creationId xmlns:p14="http://schemas.microsoft.com/office/powerpoint/2010/main" val="36666922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262E8EDA-475A-4675-BEAA-955ABD0853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3557" b="1"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69BBA9B-8F4E-4D2B-BEFA-41A4754433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-415188" y="-231223"/>
            <a:ext cx="1409491" cy="1876653"/>
          </a:xfrm>
          <a:custGeom>
            <a:avLst/>
            <a:gdLst>
              <a:gd name="connsiteX0" fmla="*/ 0 w 1409491"/>
              <a:gd name="connsiteY0" fmla="*/ 643075 h 1876653"/>
              <a:gd name="connsiteX1" fmla="*/ 643075 w 1409491"/>
              <a:gd name="connsiteY1" fmla="*/ 0 h 1876653"/>
              <a:gd name="connsiteX2" fmla="*/ 1409491 w 1409491"/>
              <a:gd name="connsiteY2" fmla="*/ 0 h 1876653"/>
              <a:gd name="connsiteX3" fmla="*/ 1409491 w 1409491"/>
              <a:gd name="connsiteY3" fmla="*/ 1876653 h 1876653"/>
              <a:gd name="connsiteX4" fmla="*/ 1233578 w 1409491"/>
              <a:gd name="connsiteY4" fmla="*/ 1876653 h 1876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09491" h="1876653">
                <a:moveTo>
                  <a:pt x="0" y="643075"/>
                </a:moveTo>
                <a:lnTo>
                  <a:pt x="643075" y="0"/>
                </a:lnTo>
                <a:lnTo>
                  <a:pt x="1409491" y="0"/>
                </a:lnTo>
                <a:lnTo>
                  <a:pt x="1409491" y="1876653"/>
                </a:lnTo>
                <a:lnTo>
                  <a:pt x="1233578" y="1876653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51012D1-8033-40B1-9EC0-91390FFC74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01285" y="128278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80943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D291F021-C45C-4D44-A2B8-A789E386CC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3444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087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1F2D442-764E-4B54-8C2F-2DBBFF887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1A0B048-2A70-4C90-B46E-09F045B10B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841BC88-F0DC-4394-92C6-BA7B6FB190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6075"/>
            <a:ext cx="12192000" cy="616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6363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DE8842B-DBB7-46FF-992C-47CCB39AB4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9158" y="803325"/>
            <a:ext cx="5259707" cy="1325563"/>
          </a:xfrm>
        </p:spPr>
        <p:txBody>
          <a:bodyPr>
            <a:normAutofit/>
          </a:bodyPr>
          <a:lstStyle/>
          <a:p>
            <a:r>
              <a:rPr lang="en-US" dirty="0" err="1"/>
              <a:t>Exiftool</a:t>
            </a:r>
            <a:endParaRPr lang="es-AR" dirty="0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357DD0D3-F869-46D0-944C-6EC60E19E3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36816" cy="5254922"/>
          </a:xfrm>
          <a:custGeom>
            <a:avLst/>
            <a:gdLst>
              <a:gd name="connsiteX0" fmla="*/ 0 w 6136816"/>
              <a:gd name="connsiteY0" fmla="*/ 0 h 5254922"/>
              <a:gd name="connsiteX1" fmla="*/ 6136816 w 6136816"/>
              <a:gd name="connsiteY1" fmla="*/ 0 h 5254922"/>
              <a:gd name="connsiteX2" fmla="*/ 6134892 w 6136816"/>
              <a:gd name="connsiteY2" fmla="*/ 111520 h 5254922"/>
              <a:gd name="connsiteX3" fmla="*/ 6066513 w 6136816"/>
              <a:gd name="connsiteY3" fmla="*/ 752995 h 5254922"/>
              <a:gd name="connsiteX4" fmla="*/ 140712 w 6136816"/>
              <a:gd name="connsiteY4" fmla="*/ 5219363 h 5254922"/>
              <a:gd name="connsiteX5" fmla="*/ 0 w 6136816"/>
              <a:gd name="connsiteY5" fmla="*/ 5199534 h 5254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136816" h="5254922">
                <a:moveTo>
                  <a:pt x="0" y="0"/>
                </a:moveTo>
                <a:lnTo>
                  <a:pt x="6136816" y="0"/>
                </a:lnTo>
                <a:lnTo>
                  <a:pt x="6134892" y="111520"/>
                </a:lnTo>
                <a:cubicBezTo>
                  <a:pt x="6124961" y="323936"/>
                  <a:pt x="6102367" y="538040"/>
                  <a:pt x="6066513" y="752995"/>
                </a:cubicBezTo>
                <a:cubicBezTo>
                  <a:pt x="5592281" y="3596146"/>
                  <a:pt x="2972232" y="5545369"/>
                  <a:pt x="140712" y="5219363"/>
                </a:cubicBezTo>
                <a:lnTo>
                  <a:pt x="0" y="5199534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2050" name="Picture 2" descr="Somos metadatos – Profesionales por el Bien Común – PBC">
            <a:extLst>
              <a:ext uri="{FF2B5EF4-FFF2-40B4-BE49-F238E27FC236}">
                <a16:creationId xmlns:a16="http://schemas.microsoft.com/office/drawing/2014/main" id="{41A4C111-98E7-4DF5-9A38-B4255C0CA8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98" r="14218" b="2"/>
          <a:stretch/>
        </p:blipFill>
        <p:spPr bwMode="auto">
          <a:xfrm>
            <a:off x="1" y="2"/>
            <a:ext cx="5863721" cy="4984915"/>
          </a:xfrm>
          <a:custGeom>
            <a:avLst/>
            <a:gdLst/>
            <a:ahLst/>
            <a:cxnLst/>
            <a:rect l="l" t="t" r="r" b="b"/>
            <a:pathLst>
              <a:path w="5863721" h="4984915">
                <a:moveTo>
                  <a:pt x="0" y="0"/>
                </a:moveTo>
                <a:lnTo>
                  <a:pt x="5863721" y="0"/>
                </a:lnTo>
                <a:lnTo>
                  <a:pt x="5844576" y="326138"/>
                </a:lnTo>
                <a:cubicBezTo>
                  <a:pt x="5833049" y="448313"/>
                  <a:pt x="5817094" y="570952"/>
                  <a:pt x="5796589" y="693884"/>
                </a:cubicBezTo>
                <a:cubicBezTo>
                  <a:pt x="5344573" y="3403845"/>
                  <a:pt x="2847261" y="5261756"/>
                  <a:pt x="148386" y="4951022"/>
                </a:cubicBezTo>
                <a:lnTo>
                  <a:pt x="0" y="4930112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54" name="Content Placeholder 2053">
            <a:extLst>
              <a:ext uri="{FF2B5EF4-FFF2-40B4-BE49-F238E27FC236}">
                <a16:creationId xmlns:a16="http://schemas.microsoft.com/office/drawing/2014/main" id="{8113CA4D-91B5-4EF5-ADB7-87F38252B2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9158" y="2279018"/>
            <a:ext cx="5259714" cy="3375920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s-ES" sz="3200" dirty="0"/>
              <a:t>Es un software de código abierto que nos permite leer y manipular metadatos (datos EXIF) de imágenes, audios y vídeos. </a:t>
            </a:r>
          </a:p>
        </p:txBody>
      </p:sp>
    </p:spTree>
    <p:extLst>
      <p:ext uri="{BB962C8B-B14F-4D97-AF65-F5344CB8AC3E}">
        <p14:creationId xmlns:p14="http://schemas.microsoft.com/office/powerpoint/2010/main" val="1205925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C2D04B2A-0233-4473-A3B0-525DA9318E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9097" b="6152"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69BBA9B-8F4E-4D2B-BEFA-41A4754433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-415188" y="-231223"/>
            <a:ext cx="1409491" cy="1876653"/>
          </a:xfrm>
          <a:custGeom>
            <a:avLst/>
            <a:gdLst>
              <a:gd name="connsiteX0" fmla="*/ 0 w 1409491"/>
              <a:gd name="connsiteY0" fmla="*/ 643075 h 1876653"/>
              <a:gd name="connsiteX1" fmla="*/ 643075 w 1409491"/>
              <a:gd name="connsiteY1" fmla="*/ 0 h 1876653"/>
              <a:gd name="connsiteX2" fmla="*/ 1409491 w 1409491"/>
              <a:gd name="connsiteY2" fmla="*/ 0 h 1876653"/>
              <a:gd name="connsiteX3" fmla="*/ 1409491 w 1409491"/>
              <a:gd name="connsiteY3" fmla="*/ 1876653 h 1876653"/>
              <a:gd name="connsiteX4" fmla="*/ 1233578 w 1409491"/>
              <a:gd name="connsiteY4" fmla="*/ 1876653 h 1876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09491" h="1876653">
                <a:moveTo>
                  <a:pt x="0" y="643075"/>
                </a:moveTo>
                <a:lnTo>
                  <a:pt x="643075" y="0"/>
                </a:lnTo>
                <a:lnTo>
                  <a:pt x="1409491" y="0"/>
                </a:lnTo>
                <a:lnTo>
                  <a:pt x="1409491" y="1876653"/>
                </a:lnTo>
                <a:lnTo>
                  <a:pt x="1233578" y="1876653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51012D1-8033-40B1-9EC0-91390FFC74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01285" y="128278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80943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D291F021-C45C-4D44-A2B8-A789E386CC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3444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2886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9CE19EF9-9348-4EE8-AA06-6520DC71D6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401" r="9599" b="-1"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69BBA9B-8F4E-4D2B-BEFA-41A4754433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-415188" y="-231223"/>
            <a:ext cx="1409491" cy="1876653"/>
          </a:xfrm>
          <a:custGeom>
            <a:avLst/>
            <a:gdLst>
              <a:gd name="connsiteX0" fmla="*/ 0 w 1409491"/>
              <a:gd name="connsiteY0" fmla="*/ 643075 h 1876653"/>
              <a:gd name="connsiteX1" fmla="*/ 643075 w 1409491"/>
              <a:gd name="connsiteY1" fmla="*/ 0 h 1876653"/>
              <a:gd name="connsiteX2" fmla="*/ 1409491 w 1409491"/>
              <a:gd name="connsiteY2" fmla="*/ 0 h 1876653"/>
              <a:gd name="connsiteX3" fmla="*/ 1409491 w 1409491"/>
              <a:gd name="connsiteY3" fmla="*/ 1876653 h 1876653"/>
              <a:gd name="connsiteX4" fmla="*/ 1233578 w 1409491"/>
              <a:gd name="connsiteY4" fmla="*/ 1876653 h 1876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09491" h="1876653">
                <a:moveTo>
                  <a:pt x="0" y="643075"/>
                </a:moveTo>
                <a:lnTo>
                  <a:pt x="643075" y="0"/>
                </a:lnTo>
                <a:lnTo>
                  <a:pt x="1409491" y="0"/>
                </a:lnTo>
                <a:lnTo>
                  <a:pt x="1409491" y="1876653"/>
                </a:lnTo>
                <a:lnTo>
                  <a:pt x="1233578" y="1876653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51012D1-8033-40B1-9EC0-91390FFC74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01285" y="128278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80943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D291F021-C45C-4D44-A2B8-A789E386CC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3444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7255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Magnifying glass on clear background">
            <a:extLst>
              <a:ext uri="{FF2B5EF4-FFF2-40B4-BE49-F238E27FC236}">
                <a16:creationId xmlns:a16="http://schemas.microsoft.com/office/drawing/2014/main" id="{2F09C850-A01A-4FDF-AC37-23CE486940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025" r="2745" b="-1"/>
          <a:stretch/>
        </p:blipFill>
        <p:spPr>
          <a:xfrm>
            <a:off x="5182104" y="10"/>
            <a:ext cx="7009896" cy="6857990"/>
          </a:xfrm>
          <a:custGeom>
            <a:avLst/>
            <a:gdLst/>
            <a:ahLst/>
            <a:cxnLst/>
            <a:rect l="l" t="t" r="r" b="b"/>
            <a:pathLst>
              <a:path w="7009896" h="6858000">
                <a:moveTo>
                  <a:pt x="0" y="0"/>
                </a:moveTo>
                <a:lnTo>
                  <a:pt x="7009896" y="0"/>
                </a:lnTo>
                <a:lnTo>
                  <a:pt x="7009896" y="6858000"/>
                </a:lnTo>
                <a:lnTo>
                  <a:pt x="21616" y="6858000"/>
                </a:lnTo>
                <a:lnTo>
                  <a:pt x="129867" y="6647018"/>
                </a:lnTo>
                <a:cubicBezTo>
                  <a:pt x="1043295" y="4758249"/>
                  <a:pt x="1332296" y="2559611"/>
                  <a:pt x="814641" y="380651"/>
                </a:cubicBezTo>
                <a:lnTo>
                  <a:pt x="714685" y="1"/>
                </a:lnTo>
                <a:lnTo>
                  <a:pt x="0" y="1"/>
                </a:lnTo>
                <a:close/>
              </a:path>
            </a:pathLst>
          </a:custGeom>
        </p:spPr>
      </p:pic>
      <p:sp>
        <p:nvSpPr>
          <p:cNvPr id="9" name="Freeform: Shape 8">
            <a:extLst>
              <a:ext uri="{FF2B5EF4-FFF2-40B4-BE49-F238E27FC236}">
                <a16:creationId xmlns:a16="http://schemas.microsoft.com/office/drawing/2014/main" id="{5FDF4720-5445-47BE-89FE-E40D1AE6F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6480073" cy="6858002"/>
          </a:xfrm>
          <a:custGeom>
            <a:avLst/>
            <a:gdLst>
              <a:gd name="connsiteX0" fmla="*/ 6130244 w 6480073"/>
              <a:gd name="connsiteY0" fmla="*/ 0 h 6858002"/>
              <a:gd name="connsiteX1" fmla="*/ 6212951 w 6480073"/>
              <a:gd name="connsiteY1" fmla="*/ 314584 h 6858002"/>
              <a:gd name="connsiteX2" fmla="*/ 5540779 w 6480073"/>
              <a:gd name="connsiteY2" fmla="*/ 6756649 h 6858002"/>
              <a:gd name="connsiteX3" fmla="*/ 5489971 w 6480073"/>
              <a:gd name="connsiteY3" fmla="*/ 6858002 h 6858002"/>
              <a:gd name="connsiteX4" fmla="*/ 0 w 6480073"/>
              <a:gd name="connsiteY4" fmla="*/ 6858002 h 6858002"/>
              <a:gd name="connsiteX5" fmla="*/ 0 w 6480073"/>
              <a:gd name="connsiteY5" fmla="*/ 0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480073" h="6858002">
                <a:moveTo>
                  <a:pt x="6130244" y="0"/>
                </a:moveTo>
                <a:lnTo>
                  <a:pt x="6212951" y="314584"/>
                </a:lnTo>
                <a:cubicBezTo>
                  <a:pt x="6745828" y="2551616"/>
                  <a:pt x="6460994" y="4808873"/>
                  <a:pt x="5540779" y="6756649"/>
                </a:cubicBezTo>
                <a:lnTo>
                  <a:pt x="5489971" y="6858002"/>
                </a:lnTo>
                <a:lnTo>
                  <a:pt x="0" y="6858002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AC8710B4-A815-4082-9E4F-F13A000709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249216" cy="6858001"/>
          </a:xfrm>
          <a:custGeom>
            <a:avLst/>
            <a:gdLst>
              <a:gd name="connsiteX0" fmla="*/ 0 w 6249216"/>
              <a:gd name="connsiteY0" fmla="*/ 0 h 6858001"/>
              <a:gd name="connsiteX1" fmla="*/ 5893742 w 6249216"/>
              <a:gd name="connsiteY1" fmla="*/ 1 h 6858001"/>
              <a:gd name="connsiteX2" fmla="*/ 5993697 w 6249216"/>
              <a:gd name="connsiteY2" fmla="*/ 380651 h 6858001"/>
              <a:gd name="connsiteX3" fmla="*/ 5308924 w 6249216"/>
              <a:gd name="connsiteY3" fmla="*/ 6647018 h 6858001"/>
              <a:gd name="connsiteX4" fmla="*/ 5200672 w 6249216"/>
              <a:gd name="connsiteY4" fmla="*/ 6858001 h 6858001"/>
              <a:gd name="connsiteX5" fmla="*/ 1 w 6249216"/>
              <a:gd name="connsiteY5" fmla="*/ 685800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49216" h="6858001">
                <a:moveTo>
                  <a:pt x="0" y="0"/>
                </a:moveTo>
                <a:lnTo>
                  <a:pt x="5893742" y="1"/>
                </a:lnTo>
                <a:lnTo>
                  <a:pt x="5993697" y="380651"/>
                </a:lnTo>
                <a:cubicBezTo>
                  <a:pt x="6511353" y="2559611"/>
                  <a:pt x="6222352" y="4758249"/>
                  <a:pt x="5308924" y="6647018"/>
                </a:cubicBezTo>
                <a:lnTo>
                  <a:pt x="5200672" y="6858001"/>
                </a:lnTo>
                <a:lnTo>
                  <a:pt x="1" y="685800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555485A-0E80-408D-BD85-54643154B5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3" y="1396289"/>
            <a:ext cx="4782458" cy="1325563"/>
          </a:xfrm>
        </p:spPr>
        <p:txBody>
          <a:bodyPr>
            <a:normAutofit/>
          </a:bodyPr>
          <a:lstStyle/>
          <a:p>
            <a:r>
              <a:rPr lang="en-US" dirty="0" err="1"/>
              <a:t>Munhunt</a:t>
            </a:r>
            <a:r>
              <a:rPr lang="en-US" dirty="0"/>
              <a:t> #8</a:t>
            </a:r>
            <a:endParaRPr lang="es-AR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0ACA237-038F-4240-8CC9-9B8A276641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2871982"/>
            <a:ext cx="4782458" cy="3181684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endParaRPr lang="es-AR" sz="3200" dirty="0"/>
          </a:p>
        </p:txBody>
      </p:sp>
    </p:spTree>
    <p:extLst>
      <p:ext uri="{BB962C8B-B14F-4D97-AF65-F5344CB8AC3E}">
        <p14:creationId xmlns:p14="http://schemas.microsoft.com/office/powerpoint/2010/main" val="2416649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264A19BF-EECC-4D5F-A075-9599C19EA9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1234355"/>
            <a:ext cx="10905066" cy="4389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429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81517F6B-8D43-4470-B915-EB9FA10173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852678"/>
            <a:ext cx="10905066" cy="5152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7306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5CA05052-56FD-46F7-8F62-1F4F27EAE8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497982"/>
            <a:ext cx="12260430" cy="3862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4376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9A2C35DD-0A84-4898-B644-0D36FABC66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853439"/>
            <a:ext cx="12192000" cy="5151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7484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6872F20-EB1E-42AE-8970-9AD7C4C25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A99EFD3-B9EE-4E4C-A29D-B66FEBA488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B9DC439-693A-40E5-A163-FBC4E5E6C4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05943" y="-2035628"/>
            <a:ext cx="16197943" cy="9111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40628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FEBC0BF9-14B4-4C4B-B5D2-FFED121FDA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3644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06E56BB-C8E6-4F70-B8BF-921C4912D6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297716"/>
            <a:ext cx="12192000" cy="64008"/>
          </a:xfrm>
          <a:prstGeom prst="rect">
            <a:avLst/>
          </a:prstGeom>
          <a:solidFill>
            <a:schemeClr val="tx2">
              <a:lumMod val="50000"/>
              <a:alpha val="9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9643316-AB20-4DD1-8578-B5D7F033C0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61952" y="3396997"/>
            <a:ext cx="6858002" cy="64008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627038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FE2D5660-2F58-4750-BB39-86B5B98482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1675" b="309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06E56BB-C8E6-4F70-B8BF-921C4912D6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297716"/>
            <a:ext cx="12192000" cy="64008"/>
          </a:xfrm>
          <a:prstGeom prst="rect">
            <a:avLst/>
          </a:prstGeom>
          <a:solidFill>
            <a:schemeClr val="tx2">
              <a:lumMod val="50000"/>
              <a:alpha val="9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9643316-AB20-4DD1-8578-B5D7F033C0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61952" y="3396997"/>
            <a:ext cx="6858002" cy="64008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90994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E9AC0275-3FEA-450E-86B6-C7D9E7A4D8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24575" y="0"/>
            <a:ext cx="7342849" cy="6883347"/>
          </a:xfrm>
        </p:spPr>
      </p:pic>
    </p:spTree>
    <p:extLst>
      <p:ext uri="{BB962C8B-B14F-4D97-AF65-F5344CB8AC3E}">
        <p14:creationId xmlns:p14="http://schemas.microsoft.com/office/powerpoint/2010/main" val="396332962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89CE33A9-B22D-439D-89CF-8BBE883D68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1656926"/>
            <a:ext cx="10905066" cy="3544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97581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7A9346-73AC-4BB5-AC56-2D30F3C14B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8332E66-93A0-43B0-BFBB-8E11DF88EC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C6194CFD-7E34-4280-84A3-609D19598C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645" y="750888"/>
            <a:ext cx="12287216" cy="5426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407116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B86EB1-C168-4D90-B80B-08E3EDFDF0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6628" y="1783959"/>
            <a:ext cx="4645250" cy="28891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dirty="0" err="1"/>
              <a:t>Dudas</a:t>
            </a:r>
            <a:r>
              <a:rPr lang="en-US" sz="6000" dirty="0"/>
              <a:t> y </a:t>
            </a:r>
            <a:r>
              <a:rPr lang="en-US" sz="6000" dirty="0" err="1"/>
              <a:t>preguntas</a:t>
            </a:r>
            <a:endParaRPr lang="en-US" sz="6000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Content Placeholder 4" descr="Muchos signos de interrogación sobre fondo negro">
            <a:extLst>
              <a:ext uri="{FF2B5EF4-FFF2-40B4-BE49-F238E27FC236}">
                <a16:creationId xmlns:a16="http://schemas.microsoft.com/office/drawing/2014/main" id="{7F3B2CD4-41E5-4FA0-A1E9-70936D24B2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6416" r="2" b="2"/>
          <a:stretch/>
        </p:blipFill>
        <p:spPr>
          <a:xfrm>
            <a:off x="20" y="10"/>
            <a:ext cx="6024134" cy="6857990"/>
          </a:xfrm>
          <a:custGeom>
            <a:avLst/>
            <a:gdLst/>
            <a:ahLst/>
            <a:cxnLst/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5704558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26365F-52A8-4DB5-8F14-FEAF6E146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5644" y="2766218"/>
            <a:ext cx="5006336" cy="1325563"/>
          </a:xfrm>
        </p:spPr>
        <p:txBody>
          <a:bodyPr>
            <a:normAutofit/>
          </a:bodyPr>
          <a:lstStyle/>
          <a:p>
            <a:r>
              <a:rPr lang="en-US" sz="8800" dirty="0"/>
              <a:t>Extra!</a:t>
            </a:r>
            <a:endParaRPr lang="es-AR" sz="8800" dirty="0"/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4F74D28C-3268-4E35-8EE1-D92CB4A85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218" name="Picture 2" descr="GitHub - n0obit4/ctf-writeups: This repository is for uploading CTF related  material">
            <a:extLst>
              <a:ext uri="{FF2B5EF4-FFF2-40B4-BE49-F238E27FC236}">
                <a16:creationId xmlns:a16="http://schemas.microsoft.com/office/drawing/2014/main" id="{4F384CB8-AB3C-4969-95BD-8222CB6819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20" r="27960"/>
          <a:stretch/>
        </p:blipFill>
        <p:spPr bwMode="auto">
          <a:xfrm>
            <a:off x="20" y="10"/>
            <a:ext cx="6024134" cy="6857990"/>
          </a:xfrm>
          <a:custGeom>
            <a:avLst/>
            <a:gdLst/>
            <a:ahLst/>
            <a:cxnLst/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76042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AD72D4D1-076F-49D3-9889-EFC4F6D7CA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555485A-0E80-408D-BD85-54643154B5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 dirty="0"/>
              <a:t>Visit Limburg</a:t>
            </a:r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0ACA237-038F-4240-8CC9-9B8A276641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1900" dirty="0"/>
              <a:t>I'm supposed to meet up with my buddy who supplies me with Twilight cd's but he's very cryptic about the meeting location.</a:t>
            </a:r>
          </a:p>
          <a:p>
            <a:pPr marL="0" indent="0">
              <a:buNone/>
            </a:pPr>
            <a:endParaRPr lang="en-US" sz="1900" dirty="0"/>
          </a:p>
          <a:p>
            <a:pPr marL="0" indent="0">
              <a:buNone/>
            </a:pPr>
            <a:r>
              <a:rPr lang="en-US" sz="1900" dirty="0"/>
              <a:t>He told me he will meet under a bridge that sits in the middle of a triangle of 3 locations.</a:t>
            </a:r>
          </a:p>
          <a:p>
            <a:pPr marL="0" indent="0">
              <a:buNone/>
            </a:pPr>
            <a:endParaRPr lang="en-US" sz="1900" dirty="0"/>
          </a:p>
          <a:p>
            <a:pPr marL="0" indent="0">
              <a:buNone/>
            </a:pPr>
            <a:r>
              <a:rPr lang="en-US" sz="1900" dirty="0"/>
              <a:t>The first two locations are the two mineshafts of the coalmines in the province that are the furthest </a:t>
            </a:r>
            <a:r>
              <a:rPr lang="en-US" sz="1900" dirty="0" err="1"/>
              <a:t>appart</a:t>
            </a:r>
            <a:r>
              <a:rPr lang="en-US" sz="1900" dirty="0"/>
              <a:t> from each other.</a:t>
            </a:r>
          </a:p>
          <a:p>
            <a:pPr marL="0" indent="0">
              <a:buNone/>
            </a:pPr>
            <a:endParaRPr lang="en-US" sz="1900" dirty="0"/>
          </a:p>
          <a:p>
            <a:pPr marL="0" indent="0">
              <a:buNone/>
            </a:pPr>
            <a:r>
              <a:rPr lang="en-US" sz="1900" dirty="0"/>
              <a:t>The third location is where the provided (hazy) picture was taken</a:t>
            </a:r>
          </a:p>
          <a:p>
            <a:pPr marL="0" indent="0">
              <a:buNone/>
            </a:pPr>
            <a:endParaRPr lang="en-US" sz="1900" dirty="0"/>
          </a:p>
          <a:p>
            <a:pPr marL="0" indent="0">
              <a:buNone/>
            </a:pPr>
            <a:r>
              <a:rPr lang="en-US" sz="1900" dirty="0"/>
              <a:t>Please provide the date that was written under the bridge in 2013</a:t>
            </a:r>
            <a:endParaRPr lang="es-AR" sz="1900" dirty="0"/>
          </a:p>
        </p:txBody>
      </p:sp>
    </p:spTree>
    <p:extLst>
      <p:ext uri="{BB962C8B-B14F-4D97-AF65-F5344CB8AC3E}">
        <p14:creationId xmlns:p14="http://schemas.microsoft.com/office/powerpoint/2010/main" val="38285296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57CCC3-9A29-4E7A-97C0-7DC1F9BD3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60C3047-C3B0-4A12-87CB-FCA730D1F0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3C41F76-DF3D-4152-AA54-495170A9CB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8058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9203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6" name="Rectangle 7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8194" name="Picture 2" descr="Limburg&amp;#39;s former coal mines, the Objective 2 Areas for the ® rst (1987±...  | Download Scientific Diagram">
            <a:extLst>
              <a:ext uri="{FF2B5EF4-FFF2-40B4-BE49-F238E27FC236}">
                <a16:creationId xmlns:a16="http://schemas.microsoft.com/office/drawing/2014/main" id="{2F785609-E887-46AB-83DB-A13F20C2D13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94" r="3" b="6282"/>
          <a:stretch/>
        </p:blipFill>
        <p:spPr bwMode="auto">
          <a:xfrm>
            <a:off x="20" y="1282"/>
            <a:ext cx="12191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970450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Marcador de contenido 4" descr="Imagen en blanco y negro de una ciudad&#10;&#10;Descripción generada automáticamente">
            <a:extLst>
              <a:ext uri="{FF2B5EF4-FFF2-40B4-BE49-F238E27FC236}">
                <a16:creationId xmlns:a16="http://schemas.microsoft.com/office/drawing/2014/main" id="{56B11DFD-5109-4A86-A06D-8B9C65B62A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1" b="20403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88622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65322065-A947-4B82-88B4-88E31C240C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548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00107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B2FAD906-2B22-4B79-949F-303D76E935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9655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3286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Magnifying glass on clear background">
            <a:extLst>
              <a:ext uri="{FF2B5EF4-FFF2-40B4-BE49-F238E27FC236}">
                <a16:creationId xmlns:a16="http://schemas.microsoft.com/office/drawing/2014/main" id="{2F09C850-A01A-4FDF-AC37-23CE486940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025" r="2745" b="-1"/>
          <a:stretch/>
        </p:blipFill>
        <p:spPr>
          <a:xfrm>
            <a:off x="5182104" y="10"/>
            <a:ext cx="7009896" cy="6857990"/>
          </a:xfrm>
          <a:custGeom>
            <a:avLst/>
            <a:gdLst/>
            <a:ahLst/>
            <a:cxnLst/>
            <a:rect l="l" t="t" r="r" b="b"/>
            <a:pathLst>
              <a:path w="7009896" h="6858000">
                <a:moveTo>
                  <a:pt x="0" y="0"/>
                </a:moveTo>
                <a:lnTo>
                  <a:pt x="7009896" y="0"/>
                </a:lnTo>
                <a:lnTo>
                  <a:pt x="7009896" y="6858000"/>
                </a:lnTo>
                <a:lnTo>
                  <a:pt x="21616" y="6858000"/>
                </a:lnTo>
                <a:lnTo>
                  <a:pt x="129867" y="6647018"/>
                </a:lnTo>
                <a:cubicBezTo>
                  <a:pt x="1043295" y="4758249"/>
                  <a:pt x="1332296" y="2559611"/>
                  <a:pt x="814641" y="380651"/>
                </a:cubicBezTo>
                <a:lnTo>
                  <a:pt x="714685" y="1"/>
                </a:lnTo>
                <a:lnTo>
                  <a:pt x="0" y="1"/>
                </a:lnTo>
                <a:close/>
              </a:path>
            </a:pathLst>
          </a:custGeom>
        </p:spPr>
      </p:pic>
      <p:sp>
        <p:nvSpPr>
          <p:cNvPr id="9" name="Freeform: Shape 8">
            <a:extLst>
              <a:ext uri="{FF2B5EF4-FFF2-40B4-BE49-F238E27FC236}">
                <a16:creationId xmlns:a16="http://schemas.microsoft.com/office/drawing/2014/main" id="{5FDF4720-5445-47BE-89FE-E40D1AE6F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6480073" cy="6858002"/>
          </a:xfrm>
          <a:custGeom>
            <a:avLst/>
            <a:gdLst>
              <a:gd name="connsiteX0" fmla="*/ 6130244 w 6480073"/>
              <a:gd name="connsiteY0" fmla="*/ 0 h 6858002"/>
              <a:gd name="connsiteX1" fmla="*/ 6212951 w 6480073"/>
              <a:gd name="connsiteY1" fmla="*/ 314584 h 6858002"/>
              <a:gd name="connsiteX2" fmla="*/ 5540779 w 6480073"/>
              <a:gd name="connsiteY2" fmla="*/ 6756649 h 6858002"/>
              <a:gd name="connsiteX3" fmla="*/ 5489971 w 6480073"/>
              <a:gd name="connsiteY3" fmla="*/ 6858002 h 6858002"/>
              <a:gd name="connsiteX4" fmla="*/ 0 w 6480073"/>
              <a:gd name="connsiteY4" fmla="*/ 6858002 h 6858002"/>
              <a:gd name="connsiteX5" fmla="*/ 0 w 6480073"/>
              <a:gd name="connsiteY5" fmla="*/ 0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480073" h="6858002">
                <a:moveTo>
                  <a:pt x="6130244" y="0"/>
                </a:moveTo>
                <a:lnTo>
                  <a:pt x="6212951" y="314584"/>
                </a:lnTo>
                <a:cubicBezTo>
                  <a:pt x="6745828" y="2551616"/>
                  <a:pt x="6460994" y="4808873"/>
                  <a:pt x="5540779" y="6756649"/>
                </a:cubicBezTo>
                <a:lnTo>
                  <a:pt x="5489971" y="6858002"/>
                </a:lnTo>
                <a:lnTo>
                  <a:pt x="0" y="6858002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AC8710B4-A815-4082-9E4F-F13A000709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249216" cy="6858001"/>
          </a:xfrm>
          <a:custGeom>
            <a:avLst/>
            <a:gdLst>
              <a:gd name="connsiteX0" fmla="*/ 0 w 6249216"/>
              <a:gd name="connsiteY0" fmla="*/ 0 h 6858001"/>
              <a:gd name="connsiteX1" fmla="*/ 5893742 w 6249216"/>
              <a:gd name="connsiteY1" fmla="*/ 1 h 6858001"/>
              <a:gd name="connsiteX2" fmla="*/ 5993697 w 6249216"/>
              <a:gd name="connsiteY2" fmla="*/ 380651 h 6858001"/>
              <a:gd name="connsiteX3" fmla="*/ 5308924 w 6249216"/>
              <a:gd name="connsiteY3" fmla="*/ 6647018 h 6858001"/>
              <a:gd name="connsiteX4" fmla="*/ 5200672 w 6249216"/>
              <a:gd name="connsiteY4" fmla="*/ 6858001 h 6858001"/>
              <a:gd name="connsiteX5" fmla="*/ 1 w 6249216"/>
              <a:gd name="connsiteY5" fmla="*/ 685800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49216" h="6858001">
                <a:moveTo>
                  <a:pt x="0" y="0"/>
                </a:moveTo>
                <a:lnTo>
                  <a:pt x="5893742" y="1"/>
                </a:lnTo>
                <a:lnTo>
                  <a:pt x="5993697" y="380651"/>
                </a:lnTo>
                <a:cubicBezTo>
                  <a:pt x="6511353" y="2559611"/>
                  <a:pt x="6222352" y="4758249"/>
                  <a:pt x="5308924" y="6647018"/>
                </a:cubicBezTo>
                <a:lnTo>
                  <a:pt x="5200672" y="6858001"/>
                </a:lnTo>
                <a:lnTo>
                  <a:pt x="1" y="685800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555485A-0E80-408D-BD85-54643154B5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3" y="1396289"/>
            <a:ext cx="4782458" cy="1325563"/>
          </a:xfrm>
        </p:spPr>
        <p:txBody>
          <a:bodyPr>
            <a:normAutofit/>
          </a:bodyPr>
          <a:lstStyle/>
          <a:p>
            <a:r>
              <a:rPr lang="en-US" dirty="0" err="1"/>
              <a:t>Munhunt</a:t>
            </a:r>
            <a:r>
              <a:rPr lang="en-US" dirty="0"/>
              <a:t> #2</a:t>
            </a:r>
            <a:endParaRPr lang="es-AR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0ACA237-038F-4240-8CC9-9B8A276641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2871982"/>
            <a:ext cx="4782458" cy="3181684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3200" b="0" i="0" dirty="0">
                <a:effectLst/>
                <a:latin typeface="Lato" panose="020F0502020204030203" pitchFamily="34" charset="0"/>
              </a:rPr>
              <a:t>Ah, now you know his name, good. Can you tell me the name of his last employer?</a:t>
            </a:r>
            <a:endParaRPr lang="es-AR" sz="3200" dirty="0"/>
          </a:p>
        </p:txBody>
      </p:sp>
    </p:spTree>
    <p:extLst>
      <p:ext uri="{BB962C8B-B14F-4D97-AF65-F5344CB8AC3E}">
        <p14:creationId xmlns:p14="http://schemas.microsoft.com/office/powerpoint/2010/main" val="40644384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A6E4A9E1-977F-4010-9DE6-FD4AC9DC10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1757" b="7502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90408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5EA01AF5-4466-4DD1-B406-25C78B43ED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3927" b="234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56683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056F34B2-5F3E-4C2F-820D-1D2FBBDC96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153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90054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9" name="Marcador de contenido 8">
            <a:extLst>
              <a:ext uri="{FF2B5EF4-FFF2-40B4-BE49-F238E27FC236}">
                <a16:creationId xmlns:a16="http://schemas.microsoft.com/office/drawing/2014/main" id="{4B6416A6-3857-4E8E-8B61-BD1F77BE6F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7538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14610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 descr="CTF-Based Education">
            <a:extLst>
              <a:ext uri="{FF2B5EF4-FFF2-40B4-BE49-F238E27FC236}">
                <a16:creationId xmlns:a16="http://schemas.microsoft.com/office/drawing/2014/main" id="{4902CBCE-8685-4411-9C34-F9D0AE96DA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61" r="14570"/>
          <a:stretch/>
        </p:blipFill>
        <p:spPr bwMode="auto">
          <a:xfrm>
            <a:off x="20" y="10"/>
            <a:ext cx="7009876" cy="6857990"/>
          </a:xfrm>
          <a:custGeom>
            <a:avLst/>
            <a:gdLst/>
            <a:ahLst/>
            <a:cxnLst/>
            <a:rect l="l" t="t" r="r" b="b"/>
            <a:pathLst>
              <a:path w="7009896" h="6858000">
                <a:moveTo>
                  <a:pt x="0" y="0"/>
                </a:moveTo>
                <a:lnTo>
                  <a:pt x="7009896" y="0"/>
                </a:lnTo>
                <a:lnTo>
                  <a:pt x="7009896" y="1"/>
                </a:lnTo>
                <a:lnTo>
                  <a:pt x="6295211" y="1"/>
                </a:lnTo>
                <a:lnTo>
                  <a:pt x="6195255" y="380651"/>
                </a:lnTo>
                <a:cubicBezTo>
                  <a:pt x="5677600" y="2559611"/>
                  <a:pt x="5966601" y="4758249"/>
                  <a:pt x="6880029" y="6647018"/>
                </a:cubicBezTo>
                <a:lnTo>
                  <a:pt x="6988280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7" name="Freeform: Shape 136">
            <a:extLst>
              <a:ext uri="{FF2B5EF4-FFF2-40B4-BE49-F238E27FC236}">
                <a16:creationId xmlns:a16="http://schemas.microsoft.com/office/drawing/2014/main" id="{5FDF4720-5445-47BE-89FE-E40D1AE6F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711927" y="-1"/>
            <a:ext cx="6480073" cy="6858002"/>
          </a:xfrm>
          <a:custGeom>
            <a:avLst/>
            <a:gdLst>
              <a:gd name="connsiteX0" fmla="*/ 6130244 w 6480073"/>
              <a:gd name="connsiteY0" fmla="*/ 0 h 6858002"/>
              <a:gd name="connsiteX1" fmla="*/ 6212951 w 6480073"/>
              <a:gd name="connsiteY1" fmla="*/ 314584 h 6858002"/>
              <a:gd name="connsiteX2" fmla="*/ 5540779 w 6480073"/>
              <a:gd name="connsiteY2" fmla="*/ 6756649 h 6858002"/>
              <a:gd name="connsiteX3" fmla="*/ 5489971 w 6480073"/>
              <a:gd name="connsiteY3" fmla="*/ 6858002 h 6858002"/>
              <a:gd name="connsiteX4" fmla="*/ 0 w 6480073"/>
              <a:gd name="connsiteY4" fmla="*/ 6858002 h 6858002"/>
              <a:gd name="connsiteX5" fmla="*/ 0 w 6480073"/>
              <a:gd name="connsiteY5" fmla="*/ 0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480073" h="6858002">
                <a:moveTo>
                  <a:pt x="6130244" y="0"/>
                </a:moveTo>
                <a:lnTo>
                  <a:pt x="6212951" y="314584"/>
                </a:lnTo>
                <a:cubicBezTo>
                  <a:pt x="6745828" y="2551616"/>
                  <a:pt x="6460994" y="4808873"/>
                  <a:pt x="5540779" y="6756649"/>
                </a:cubicBezTo>
                <a:lnTo>
                  <a:pt x="5489971" y="6858002"/>
                </a:lnTo>
                <a:lnTo>
                  <a:pt x="0" y="6858002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39" name="Freeform: Shape 138">
            <a:extLst>
              <a:ext uri="{FF2B5EF4-FFF2-40B4-BE49-F238E27FC236}">
                <a16:creationId xmlns:a16="http://schemas.microsoft.com/office/drawing/2014/main" id="{AC8710B4-A815-4082-9E4F-F13A000709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942784" y="0"/>
            <a:ext cx="6249216" cy="6858001"/>
          </a:xfrm>
          <a:custGeom>
            <a:avLst/>
            <a:gdLst>
              <a:gd name="connsiteX0" fmla="*/ 0 w 6249216"/>
              <a:gd name="connsiteY0" fmla="*/ 0 h 6858001"/>
              <a:gd name="connsiteX1" fmla="*/ 5893742 w 6249216"/>
              <a:gd name="connsiteY1" fmla="*/ 1 h 6858001"/>
              <a:gd name="connsiteX2" fmla="*/ 5993697 w 6249216"/>
              <a:gd name="connsiteY2" fmla="*/ 380651 h 6858001"/>
              <a:gd name="connsiteX3" fmla="*/ 5308924 w 6249216"/>
              <a:gd name="connsiteY3" fmla="*/ 6647018 h 6858001"/>
              <a:gd name="connsiteX4" fmla="*/ 5200672 w 6249216"/>
              <a:gd name="connsiteY4" fmla="*/ 6858001 h 6858001"/>
              <a:gd name="connsiteX5" fmla="*/ 1 w 6249216"/>
              <a:gd name="connsiteY5" fmla="*/ 685800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49216" h="6858001">
                <a:moveTo>
                  <a:pt x="0" y="0"/>
                </a:moveTo>
                <a:lnTo>
                  <a:pt x="5893742" y="1"/>
                </a:lnTo>
                <a:lnTo>
                  <a:pt x="5993697" y="380651"/>
                </a:lnTo>
                <a:cubicBezTo>
                  <a:pt x="6511353" y="2559611"/>
                  <a:pt x="6222352" y="4758249"/>
                  <a:pt x="5308924" y="6647018"/>
                </a:cubicBezTo>
                <a:lnTo>
                  <a:pt x="5200672" y="6858001"/>
                </a:lnTo>
                <a:lnTo>
                  <a:pt x="1" y="685800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48DCFC0-EC1A-4C68-9CD6-3916121154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30463" y="2233354"/>
            <a:ext cx="4819951" cy="3181684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s-ES" sz="3600" dirty="0"/>
              <a:t>Mirando los </a:t>
            </a:r>
            <a:r>
              <a:rPr lang="es-ES" sz="3600" dirty="0" err="1"/>
              <a:t>CTFs</a:t>
            </a:r>
            <a:r>
              <a:rPr lang="es-ES" sz="3600" dirty="0"/>
              <a:t> ahora, parecen muy fáciles, pero créanme, durante el CTF no lo fueron.</a:t>
            </a:r>
            <a:endParaRPr lang="es-AR" sz="3600" dirty="0"/>
          </a:p>
        </p:txBody>
      </p:sp>
    </p:spTree>
    <p:extLst>
      <p:ext uri="{BB962C8B-B14F-4D97-AF65-F5344CB8AC3E}">
        <p14:creationId xmlns:p14="http://schemas.microsoft.com/office/powerpoint/2010/main" val="40836421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1">
            <a:extLst>
              <a:ext uri="{FF2B5EF4-FFF2-40B4-BE49-F238E27FC236}">
                <a16:creationId xmlns:a16="http://schemas.microsoft.com/office/drawing/2014/main" id="{9B76D444-2756-434F-AE61-96D69830C1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Marcador de contenido 4" descr="Captura de pantalla de un celular&#10;&#10;Descripción generada automáticamente">
            <a:extLst>
              <a:ext uri="{FF2B5EF4-FFF2-40B4-BE49-F238E27FC236}">
                <a16:creationId xmlns:a16="http://schemas.microsoft.com/office/drawing/2014/main" id="{B27C333F-57F6-47FA-AB2C-2597A74E85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837" r="-1" b="-1"/>
          <a:stretch/>
        </p:blipFill>
        <p:spPr>
          <a:xfrm>
            <a:off x="320040" y="320040"/>
            <a:ext cx="11548872" cy="4303462"/>
          </a:xfrm>
          <a:prstGeom prst="rect">
            <a:avLst/>
          </a:prstGeom>
        </p:spPr>
      </p:pic>
      <p:sp>
        <p:nvSpPr>
          <p:cNvPr id="19" name="Rectangle 13">
            <a:extLst>
              <a:ext uri="{FF2B5EF4-FFF2-40B4-BE49-F238E27FC236}">
                <a16:creationId xmlns:a16="http://schemas.microsoft.com/office/drawing/2014/main" id="{A27B6159-7734-4564-9E0F-C4BC43C36E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4782312"/>
            <a:ext cx="11548872" cy="1755648"/>
          </a:xfrm>
          <a:prstGeom prst="rect">
            <a:avLst/>
          </a:prstGeom>
          <a:solidFill>
            <a:schemeClr val="tx1">
              <a:alpha val="93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03417CD-255D-4A7C-8CAD-3EBFD9EE1E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009083"/>
            <a:ext cx="2889504" cy="1345997"/>
          </a:xfrm>
        </p:spPr>
        <p:txBody>
          <a:bodyPr anchor="ctr">
            <a:normAutofit/>
          </a:bodyPr>
          <a:lstStyle/>
          <a:p>
            <a:r>
              <a:rPr lang="en-US" sz="2600">
                <a:solidFill>
                  <a:schemeClr val="bg1"/>
                </a:solidFill>
              </a:rPr>
              <a:t>Google Dorks</a:t>
            </a:r>
            <a:endParaRPr lang="es-AR" sz="2600">
              <a:solidFill>
                <a:schemeClr val="bg1"/>
              </a:solidFill>
            </a:endParaRPr>
          </a:p>
        </p:txBody>
      </p:sp>
      <p:cxnSp>
        <p:nvCxnSpPr>
          <p:cNvPr id="20" name="Straight Connector 15">
            <a:extLst>
              <a:ext uri="{FF2B5EF4-FFF2-40B4-BE49-F238E27FC236}">
                <a16:creationId xmlns:a16="http://schemas.microsoft.com/office/drawing/2014/main" id="{E2FFB46B-05BC-4950-B18A-9593FDAE6E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059936" y="5237979"/>
            <a:ext cx="0" cy="914400"/>
          </a:xfrm>
          <a:prstGeom prst="line">
            <a:avLst/>
          </a:prstGeom>
          <a:ln w="19050">
            <a:solidFill>
              <a:schemeClr val="bg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ontent Placeholder 8">
            <a:extLst>
              <a:ext uri="{FF2B5EF4-FFF2-40B4-BE49-F238E27FC236}">
                <a16:creationId xmlns:a16="http://schemas.microsoft.com/office/drawing/2014/main" id="{7A4DAFD3-CC84-4933-A165-4A16036952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9976" y="5009083"/>
            <a:ext cx="6976872" cy="1345997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s-ES" sz="1700" dirty="0">
                <a:solidFill>
                  <a:schemeClr val="bg1"/>
                </a:solidFill>
              </a:rPr>
              <a:t>Los </a:t>
            </a:r>
            <a:r>
              <a:rPr lang="es-ES" sz="1700" dirty="0" err="1">
                <a:solidFill>
                  <a:schemeClr val="bg1"/>
                </a:solidFill>
              </a:rPr>
              <a:t>dorks</a:t>
            </a:r>
            <a:r>
              <a:rPr lang="es-ES" sz="1700" dirty="0">
                <a:solidFill>
                  <a:schemeClr val="bg1"/>
                </a:solidFill>
              </a:rPr>
              <a:t> son códigos que al escribirlos en la caja de búsqueda de Google te permiten encontrar información de forma más específica.</a:t>
            </a:r>
            <a:endParaRPr lang="en-US" sz="17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52500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334FE7BA-DB64-4788-A1E6-524A59BBD5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2375" y="0"/>
            <a:ext cx="72056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82548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2CEA782-6943-4C0C-95A3-0D8457B8C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8701E96-D861-42B4-BB11-2011A6CFF1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6813F9F8-23DD-4175-9F1E-E49DDF5C33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95393" y="0"/>
            <a:ext cx="16782785" cy="695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2108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2EAB57A-C8C9-49A7-B45F-A1FDEFC74C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0C2FA8E-502B-4D3B-82A3-C496F4C182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68CC4B0-1BB3-4241-9A1F-C5D0E7F566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-1374"/>
            <a:ext cx="11353800" cy="6859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42545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</TotalTime>
  <Words>721</Words>
  <Application>Microsoft Office PowerPoint</Application>
  <PresentationFormat>Panorámica</PresentationFormat>
  <Paragraphs>53</Paragraphs>
  <Slides>54</Slides>
  <Notes>3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54</vt:i4>
      </vt:variant>
    </vt:vector>
  </HeadingPairs>
  <TitlesOfParts>
    <vt:vector size="60" baseType="lpstr">
      <vt:lpstr>Arial</vt:lpstr>
      <vt:lpstr>Calibri</vt:lpstr>
      <vt:lpstr>Calibri Light</vt:lpstr>
      <vt:lpstr>Lato</vt:lpstr>
      <vt:lpstr>Raleway</vt:lpstr>
      <vt:lpstr>Tema de Office</vt:lpstr>
      <vt:lpstr>OSINT</vt:lpstr>
      <vt:lpstr>Manhunt #1</vt:lpstr>
      <vt:lpstr>Exiftool</vt:lpstr>
      <vt:lpstr>Presentación de PowerPoint</vt:lpstr>
      <vt:lpstr>Munhunt #2</vt:lpstr>
      <vt:lpstr>Google Dorks</vt:lpstr>
      <vt:lpstr>Presentación de PowerPoint</vt:lpstr>
      <vt:lpstr>Presentación de PowerPoint</vt:lpstr>
      <vt:lpstr>Presentación de PowerPoint</vt:lpstr>
      <vt:lpstr>Munhunt #3</vt:lpstr>
      <vt:lpstr>Presentación de PowerPoint</vt:lpstr>
      <vt:lpstr>Presentación de PowerPoint</vt:lpstr>
      <vt:lpstr>Munhunt #4</vt:lpstr>
      <vt:lpstr>Presentación de PowerPoint</vt:lpstr>
      <vt:lpstr>Presentación de PowerPoint</vt:lpstr>
      <vt:lpstr>Presentación de PowerPoint</vt:lpstr>
      <vt:lpstr>Presentación de PowerPoint</vt:lpstr>
      <vt:lpstr>Wayback Machine</vt:lpstr>
      <vt:lpstr>Presentación de PowerPoint</vt:lpstr>
      <vt:lpstr>Presentación de PowerPoint</vt:lpstr>
      <vt:lpstr>Munhunt #5</vt:lpstr>
      <vt:lpstr>Presentación de PowerPoint</vt:lpstr>
      <vt:lpstr>Presentación de PowerPoint</vt:lpstr>
      <vt:lpstr>Munhunt #6</vt:lpstr>
      <vt:lpstr>Presentación de PowerPoint</vt:lpstr>
      <vt:lpstr>Presentación de PowerPoint</vt:lpstr>
      <vt:lpstr>Munhunt #7</vt:lpstr>
      <vt:lpstr>Presentación de PowerPoint</vt:lpstr>
      <vt:lpstr>Presentación de PowerPoint</vt:lpstr>
      <vt:lpstr>Presentación de PowerPoint</vt:lpstr>
      <vt:lpstr>Presentación de PowerPoint</vt:lpstr>
      <vt:lpstr>Munhunt #8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Dudas y preguntas</vt:lpstr>
      <vt:lpstr>Extra!</vt:lpstr>
      <vt:lpstr>Visit Limburg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OSINT</dc:title>
  <dc:creator>Lucas Michel Karim Hick</dc:creator>
  <cp:lastModifiedBy>Lucas Michel Karim Hick</cp:lastModifiedBy>
  <cp:revision>1</cp:revision>
  <dcterms:created xsi:type="dcterms:W3CDTF">2021-10-06T23:02:44Z</dcterms:created>
  <dcterms:modified xsi:type="dcterms:W3CDTF">2021-10-07T01:25:45Z</dcterms:modified>
</cp:coreProperties>
</file>